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7"/>
  </p:notesMasterIdLst>
  <p:sldIdLst>
    <p:sldId id="504" r:id="rId3"/>
    <p:sldId id="473" r:id="rId4"/>
    <p:sldId id="497" r:id="rId5"/>
    <p:sldId id="503" r:id="rId6"/>
    <p:sldId id="463" r:id="rId7"/>
    <p:sldId id="499" r:id="rId8"/>
    <p:sldId id="500" r:id="rId9"/>
    <p:sldId id="501" r:id="rId10"/>
    <p:sldId id="502" r:id="rId11"/>
    <p:sldId id="464" r:id="rId12"/>
    <p:sldId id="466" r:id="rId13"/>
    <p:sldId id="491" r:id="rId14"/>
    <p:sldId id="487" r:id="rId15"/>
    <p:sldId id="493"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F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89201" autoAdjust="0"/>
  </p:normalViewPr>
  <p:slideViewPr>
    <p:cSldViewPr snapToGrid="0">
      <p:cViewPr varScale="1">
        <p:scale>
          <a:sx n="73" d="100"/>
          <a:sy n="73" d="100"/>
        </p:scale>
        <p:origin x="1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nzalo Serrano" userId="5f577ed0-fa3e-4e8d-85e4-1c9815e289b4" providerId="ADAL" clId="{EA303CCF-83C2-4540-8EB5-4252254BE11D}"/>
    <pc:docChg chg="delSld">
      <pc:chgData name="Gonzalo Serrano" userId="5f577ed0-fa3e-4e8d-85e4-1c9815e289b4" providerId="ADAL" clId="{EA303CCF-83C2-4540-8EB5-4252254BE11D}" dt="2023-06-05T20:34:50.716" v="0" actId="47"/>
      <pc:docMkLst>
        <pc:docMk/>
      </pc:docMkLst>
      <pc:sldChg chg="del">
        <pc:chgData name="Gonzalo Serrano" userId="5f577ed0-fa3e-4e8d-85e4-1c9815e289b4" providerId="ADAL" clId="{EA303CCF-83C2-4540-8EB5-4252254BE11D}" dt="2023-06-05T20:34:50.716" v="0" actId="47"/>
        <pc:sldMkLst>
          <pc:docMk/>
          <pc:sldMk cId="4144047302" sldId="256"/>
        </pc:sldMkLst>
      </pc:sldChg>
      <pc:sldMasterChg chg="delSldLayout">
        <pc:chgData name="Gonzalo Serrano" userId="5f577ed0-fa3e-4e8d-85e4-1c9815e289b4" providerId="ADAL" clId="{EA303CCF-83C2-4540-8EB5-4252254BE11D}" dt="2023-06-05T20:34:50.716" v="0" actId="47"/>
        <pc:sldMasterMkLst>
          <pc:docMk/>
          <pc:sldMasterMk cId="1999313051" sldId="2147483672"/>
        </pc:sldMasterMkLst>
        <pc:sldLayoutChg chg="del">
          <pc:chgData name="Gonzalo Serrano" userId="5f577ed0-fa3e-4e8d-85e4-1c9815e289b4" providerId="ADAL" clId="{EA303CCF-83C2-4540-8EB5-4252254BE11D}" dt="2023-06-05T20:34:50.716" v="0" actId="47"/>
          <pc:sldLayoutMkLst>
            <pc:docMk/>
            <pc:sldMasterMk cId="1999313051" sldId="2147483672"/>
            <pc:sldLayoutMk cId="2836747893" sldId="214748367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9AB33C-E9DE-48B9-B44D-2B2C763B832E}" type="datetimeFigureOut">
              <a:rPr lang="en-US" smtClean="0"/>
              <a:t>6/5/2023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083274-251B-4493-846A-870120561D6E}" type="slidenum">
              <a:rPr lang="en-US" smtClean="0"/>
              <a:t>‹#›</a:t>
            </a:fld>
            <a:endParaRPr lang="en-US"/>
          </a:p>
        </p:txBody>
      </p:sp>
    </p:spTree>
    <p:extLst>
      <p:ext uri="{BB962C8B-B14F-4D97-AF65-F5344CB8AC3E}">
        <p14:creationId xmlns:p14="http://schemas.microsoft.com/office/powerpoint/2010/main" val="2681484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083274-251B-4493-846A-870120561D6E}" type="slidenum">
              <a:rPr lang="en-US" smtClean="0"/>
              <a:t>3</a:t>
            </a:fld>
            <a:endParaRPr lang="en-US"/>
          </a:p>
        </p:txBody>
      </p:sp>
    </p:spTree>
    <p:extLst>
      <p:ext uri="{BB962C8B-B14F-4D97-AF65-F5344CB8AC3E}">
        <p14:creationId xmlns:p14="http://schemas.microsoft.com/office/powerpoint/2010/main" val="3497258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083274-251B-4493-846A-870120561D6E}" type="slidenum">
              <a:rPr lang="en-US" smtClean="0"/>
              <a:t>4</a:t>
            </a:fld>
            <a:endParaRPr lang="en-US"/>
          </a:p>
        </p:txBody>
      </p:sp>
    </p:spTree>
    <p:extLst>
      <p:ext uri="{BB962C8B-B14F-4D97-AF65-F5344CB8AC3E}">
        <p14:creationId xmlns:p14="http://schemas.microsoft.com/office/powerpoint/2010/main" val="2535196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083274-251B-4493-846A-870120561D6E}" type="slidenum">
              <a:rPr lang="en-US" smtClean="0"/>
              <a:t>5</a:t>
            </a:fld>
            <a:endParaRPr lang="en-US"/>
          </a:p>
        </p:txBody>
      </p:sp>
    </p:spTree>
    <p:extLst>
      <p:ext uri="{BB962C8B-B14F-4D97-AF65-F5344CB8AC3E}">
        <p14:creationId xmlns:p14="http://schemas.microsoft.com/office/powerpoint/2010/main" val="4044470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083274-251B-4493-846A-870120561D6E}" type="slidenum">
              <a:rPr lang="en-US" smtClean="0"/>
              <a:t>6</a:t>
            </a:fld>
            <a:endParaRPr lang="en-US"/>
          </a:p>
        </p:txBody>
      </p:sp>
    </p:spTree>
    <p:extLst>
      <p:ext uri="{BB962C8B-B14F-4D97-AF65-F5344CB8AC3E}">
        <p14:creationId xmlns:p14="http://schemas.microsoft.com/office/powerpoint/2010/main" val="312708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083274-251B-4493-846A-870120561D6E}" type="slidenum">
              <a:rPr lang="en-US" smtClean="0"/>
              <a:t>7</a:t>
            </a:fld>
            <a:endParaRPr lang="en-US"/>
          </a:p>
        </p:txBody>
      </p:sp>
    </p:spTree>
    <p:extLst>
      <p:ext uri="{BB962C8B-B14F-4D97-AF65-F5344CB8AC3E}">
        <p14:creationId xmlns:p14="http://schemas.microsoft.com/office/powerpoint/2010/main" val="2848092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083274-251B-4493-846A-870120561D6E}" type="slidenum">
              <a:rPr lang="en-US" smtClean="0"/>
              <a:t>8</a:t>
            </a:fld>
            <a:endParaRPr lang="en-US"/>
          </a:p>
        </p:txBody>
      </p:sp>
    </p:spTree>
    <p:extLst>
      <p:ext uri="{BB962C8B-B14F-4D97-AF65-F5344CB8AC3E}">
        <p14:creationId xmlns:p14="http://schemas.microsoft.com/office/powerpoint/2010/main" val="1224255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083274-251B-4493-846A-870120561D6E}" type="slidenum">
              <a:rPr lang="en-US" smtClean="0"/>
              <a:t>9</a:t>
            </a:fld>
            <a:endParaRPr lang="en-US"/>
          </a:p>
        </p:txBody>
      </p:sp>
    </p:spTree>
    <p:extLst>
      <p:ext uri="{BB962C8B-B14F-4D97-AF65-F5344CB8AC3E}">
        <p14:creationId xmlns:p14="http://schemas.microsoft.com/office/powerpoint/2010/main" val="4289168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3719DB8-E488-4C87-8AD2-1B430FEE2155}" type="datetimeFigureOut">
              <a:rPr lang="es-PR" smtClean="0"/>
              <a:t>06/05/2023</a:t>
            </a:fld>
            <a:endParaRPr lang="es-PR" dirty="0"/>
          </a:p>
        </p:txBody>
      </p:sp>
      <p:sp>
        <p:nvSpPr>
          <p:cNvPr id="5" name="Footer Placeholder 4"/>
          <p:cNvSpPr>
            <a:spLocks noGrp="1"/>
          </p:cNvSpPr>
          <p:nvPr>
            <p:ph type="ftr" sz="quarter" idx="11"/>
          </p:nvPr>
        </p:nvSpPr>
        <p:spPr/>
        <p:txBody>
          <a:bodyPr/>
          <a:lstStyle/>
          <a:p>
            <a:endParaRPr lang="es-PR" dirty="0"/>
          </a:p>
        </p:txBody>
      </p:sp>
      <p:sp>
        <p:nvSpPr>
          <p:cNvPr id="6" name="Slide Number Placeholder 5"/>
          <p:cNvSpPr>
            <a:spLocks noGrp="1"/>
          </p:cNvSpPr>
          <p:nvPr>
            <p:ph type="sldNum" sz="quarter" idx="12"/>
          </p:nvPr>
        </p:nvSpPr>
        <p:spPr/>
        <p:txBody>
          <a:bodyPr/>
          <a:lstStyle/>
          <a:p>
            <a:fld id="{2E39AB16-6915-469F-B2E5-BF9A29E863B1}" type="slidenum">
              <a:rPr lang="es-PR" smtClean="0"/>
              <a:t>‹#›</a:t>
            </a:fld>
            <a:endParaRPr lang="es-PR" dirty="0"/>
          </a:p>
        </p:txBody>
      </p:sp>
    </p:spTree>
    <p:extLst>
      <p:ext uri="{BB962C8B-B14F-4D97-AF65-F5344CB8AC3E}">
        <p14:creationId xmlns:p14="http://schemas.microsoft.com/office/powerpoint/2010/main" val="1233142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719DB8-E488-4C87-8AD2-1B430FEE2155}" type="datetimeFigureOut">
              <a:rPr lang="es-PR" smtClean="0"/>
              <a:t>06/05/2023</a:t>
            </a:fld>
            <a:endParaRPr lang="es-PR" dirty="0"/>
          </a:p>
        </p:txBody>
      </p:sp>
      <p:sp>
        <p:nvSpPr>
          <p:cNvPr id="5" name="Footer Placeholder 4"/>
          <p:cNvSpPr>
            <a:spLocks noGrp="1"/>
          </p:cNvSpPr>
          <p:nvPr>
            <p:ph type="ftr" sz="quarter" idx="11"/>
          </p:nvPr>
        </p:nvSpPr>
        <p:spPr/>
        <p:txBody>
          <a:bodyPr/>
          <a:lstStyle/>
          <a:p>
            <a:endParaRPr lang="es-PR" dirty="0"/>
          </a:p>
        </p:txBody>
      </p:sp>
      <p:sp>
        <p:nvSpPr>
          <p:cNvPr id="6" name="Slide Number Placeholder 5"/>
          <p:cNvSpPr>
            <a:spLocks noGrp="1"/>
          </p:cNvSpPr>
          <p:nvPr>
            <p:ph type="sldNum" sz="quarter" idx="12"/>
          </p:nvPr>
        </p:nvSpPr>
        <p:spPr/>
        <p:txBody>
          <a:bodyPr/>
          <a:lstStyle/>
          <a:p>
            <a:fld id="{2E39AB16-6915-469F-B2E5-BF9A29E863B1}" type="slidenum">
              <a:rPr lang="es-PR" smtClean="0"/>
              <a:t>‹#›</a:t>
            </a:fld>
            <a:endParaRPr lang="es-PR" dirty="0"/>
          </a:p>
        </p:txBody>
      </p:sp>
    </p:spTree>
    <p:extLst>
      <p:ext uri="{BB962C8B-B14F-4D97-AF65-F5344CB8AC3E}">
        <p14:creationId xmlns:p14="http://schemas.microsoft.com/office/powerpoint/2010/main" val="1493350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719DB8-E488-4C87-8AD2-1B430FEE2155}" type="datetimeFigureOut">
              <a:rPr lang="es-PR" smtClean="0"/>
              <a:t>06/05/2023</a:t>
            </a:fld>
            <a:endParaRPr lang="es-PR" dirty="0"/>
          </a:p>
        </p:txBody>
      </p:sp>
      <p:sp>
        <p:nvSpPr>
          <p:cNvPr id="5" name="Footer Placeholder 4"/>
          <p:cNvSpPr>
            <a:spLocks noGrp="1"/>
          </p:cNvSpPr>
          <p:nvPr>
            <p:ph type="ftr" sz="quarter" idx="11"/>
          </p:nvPr>
        </p:nvSpPr>
        <p:spPr/>
        <p:txBody>
          <a:bodyPr/>
          <a:lstStyle/>
          <a:p>
            <a:endParaRPr lang="es-PR" dirty="0"/>
          </a:p>
        </p:txBody>
      </p:sp>
      <p:sp>
        <p:nvSpPr>
          <p:cNvPr id="6" name="Slide Number Placeholder 5"/>
          <p:cNvSpPr>
            <a:spLocks noGrp="1"/>
          </p:cNvSpPr>
          <p:nvPr>
            <p:ph type="sldNum" sz="quarter" idx="12"/>
          </p:nvPr>
        </p:nvSpPr>
        <p:spPr/>
        <p:txBody>
          <a:bodyPr/>
          <a:lstStyle/>
          <a:p>
            <a:fld id="{2E39AB16-6915-469F-B2E5-BF9A29E863B1}" type="slidenum">
              <a:rPr lang="es-PR" smtClean="0"/>
              <a:t>‹#›</a:t>
            </a:fld>
            <a:endParaRPr lang="es-PR" dirty="0"/>
          </a:p>
        </p:txBody>
      </p:sp>
    </p:spTree>
    <p:extLst>
      <p:ext uri="{BB962C8B-B14F-4D97-AF65-F5344CB8AC3E}">
        <p14:creationId xmlns:p14="http://schemas.microsoft.com/office/powerpoint/2010/main" val="500381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719DB8-E488-4C87-8AD2-1B430FEE2155}" type="datetimeFigureOut">
              <a:rPr lang="es-PR" smtClean="0"/>
              <a:t>06/05/2023</a:t>
            </a:fld>
            <a:endParaRPr lang="es-PR"/>
          </a:p>
        </p:txBody>
      </p:sp>
      <p:sp>
        <p:nvSpPr>
          <p:cNvPr id="5" name="Footer Placeholder 4"/>
          <p:cNvSpPr>
            <a:spLocks noGrp="1"/>
          </p:cNvSpPr>
          <p:nvPr>
            <p:ph type="ftr" sz="quarter" idx="11"/>
          </p:nvPr>
        </p:nvSpPr>
        <p:spPr/>
        <p:txBody>
          <a:bodyPr/>
          <a:lstStyle/>
          <a:p>
            <a:endParaRPr lang="es-PR"/>
          </a:p>
        </p:txBody>
      </p:sp>
      <p:sp>
        <p:nvSpPr>
          <p:cNvPr id="6" name="Slide Number Placeholder 5"/>
          <p:cNvSpPr>
            <a:spLocks noGrp="1"/>
          </p:cNvSpPr>
          <p:nvPr>
            <p:ph type="sldNum" sz="quarter" idx="12"/>
          </p:nvPr>
        </p:nvSpPr>
        <p:spPr/>
        <p:txBody>
          <a:bodyPr/>
          <a:lstStyle/>
          <a:p>
            <a:fld id="{2E39AB16-6915-469F-B2E5-BF9A29E863B1}" type="slidenum">
              <a:rPr lang="es-PR" smtClean="0"/>
              <a:t>‹#›</a:t>
            </a:fld>
            <a:endParaRPr lang="es-PR"/>
          </a:p>
        </p:txBody>
      </p:sp>
    </p:spTree>
    <p:extLst>
      <p:ext uri="{BB962C8B-B14F-4D97-AF65-F5344CB8AC3E}">
        <p14:creationId xmlns:p14="http://schemas.microsoft.com/office/powerpoint/2010/main" val="31356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719DB8-E488-4C87-8AD2-1B430FEE2155}" type="datetimeFigureOut">
              <a:rPr lang="es-PR" smtClean="0"/>
              <a:t>06/05/2023</a:t>
            </a:fld>
            <a:endParaRPr lang="es-PR" dirty="0"/>
          </a:p>
        </p:txBody>
      </p:sp>
      <p:sp>
        <p:nvSpPr>
          <p:cNvPr id="5" name="Footer Placeholder 4"/>
          <p:cNvSpPr>
            <a:spLocks noGrp="1"/>
          </p:cNvSpPr>
          <p:nvPr>
            <p:ph type="ftr" sz="quarter" idx="11"/>
          </p:nvPr>
        </p:nvSpPr>
        <p:spPr/>
        <p:txBody>
          <a:bodyPr/>
          <a:lstStyle/>
          <a:p>
            <a:endParaRPr lang="es-PR" dirty="0"/>
          </a:p>
        </p:txBody>
      </p:sp>
      <p:sp>
        <p:nvSpPr>
          <p:cNvPr id="6" name="Slide Number Placeholder 5"/>
          <p:cNvSpPr>
            <a:spLocks noGrp="1"/>
          </p:cNvSpPr>
          <p:nvPr>
            <p:ph type="sldNum" sz="quarter" idx="12"/>
          </p:nvPr>
        </p:nvSpPr>
        <p:spPr/>
        <p:txBody>
          <a:bodyPr/>
          <a:lstStyle/>
          <a:p>
            <a:fld id="{2E39AB16-6915-469F-B2E5-BF9A29E863B1}" type="slidenum">
              <a:rPr lang="es-PR" smtClean="0"/>
              <a:t>‹#›</a:t>
            </a:fld>
            <a:endParaRPr lang="es-PR" dirty="0"/>
          </a:p>
        </p:txBody>
      </p:sp>
    </p:spTree>
    <p:extLst>
      <p:ext uri="{BB962C8B-B14F-4D97-AF65-F5344CB8AC3E}">
        <p14:creationId xmlns:p14="http://schemas.microsoft.com/office/powerpoint/2010/main" val="3135606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3719DB8-E488-4C87-8AD2-1B430FEE2155}" type="datetimeFigureOut">
              <a:rPr lang="es-PR" smtClean="0"/>
              <a:t>06/05/2023</a:t>
            </a:fld>
            <a:endParaRPr lang="es-PR" dirty="0"/>
          </a:p>
        </p:txBody>
      </p:sp>
      <p:sp>
        <p:nvSpPr>
          <p:cNvPr id="5" name="Footer Placeholder 4"/>
          <p:cNvSpPr>
            <a:spLocks noGrp="1"/>
          </p:cNvSpPr>
          <p:nvPr>
            <p:ph type="ftr" sz="quarter" idx="11"/>
          </p:nvPr>
        </p:nvSpPr>
        <p:spPr/>
        <p:txBody>
          <a:bodyPr/>
          <a:lstStyle/>
          <a:p>
            <a:endParaRPr lang="es-PR" dirty="0"/>
          </a:p>
        </p:txBody>
      </p:sp>
      <p:sp>
        <p:nvSpPr>
          <p:cNvPr id="6" name="Slide Number Placeholder 5"/>
          <p:cNvSpPr>
            <a:spLocks noGrp="1"/>
          </p:cNvSpPr>
          <p:nvPr>
            <p:ph type="sldNum" sz="quarter" idx="12"/>
          </p:nvPr>
        </p:nvSpPr>
        <p:spPr/>
        <p:txBody>
          <a:bodyPr/>
          <a:lstStyle/>
          <a:p>
            <a:fld id="{2E39AB16-6915-469F-B2E5-BF9A29E863B1}" type="slidenum">
              <a:rPr lang="es-PR" smtClean="0"/>
              <a:t>‹#›</a:t>
            </a:fld>
            <a:endParaRPr lang="es-PR" dirty="0"/>
          </a:p>
        </p:txBody>
      </p:sp>
    </p:spTree>
    <p:extLst>
      <p:ext uri="{BB962C8B-B14F-4D97-AF65-F5344CB8AC3E}">
        <p14:creationId xmlns:p14="http://schemas.microsoft.com/office/powerpoint/2010/main" val="3907244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3719DB8-E488-4C87-8AD2-1B430FEE2155}" type="datetimeFigureOut">
              <a:rPr lang="es-PR" smtClean="0"/>
              <a:t>06/05/2023</a:t>
            </a:fld>
            <a:endParaRPr lang="es-PR" dirty="0"/>
          </a:p>
        </p:txBody>
      </p:sp>
      <p:sp>
        <p:nvSpPr>
          <p:cNvPr id="6" name="Footer Placeholder 5"/>
          <p:cNvSpPr>
            <a:spLocks noGrp="1"/>
          </p:cNvSpPr>
          <p:nvPr>
            <p:ph type="ftr" sz="quarter" idx="11"/>
          </p:nvPr>
        </p:nvSpPr>
        <p:spPr/>
        <p:txBody>
          <a:bodyPr/>
          <a:lstStyle/>
          <a:p>
            <a:endParaRPr lang="es-PR" dirty="0"/>
          </a:p>
        </p:txBody>
      </p:sp>
      <p:sp>
        <p:nvSpPr>
          <p:cNvPr id="7" name="Slide Number Placeholder 6"/>
          <p:cNvSpPr>
            <a:spLocks noGrp="1"/>
          </p:cNvSpPr>
          <p:nvPr>
            <p:ph type="sldNum" sz="quarter" idx="12"/>
          </p:nvPr>
        </p:nvSpPr>
        <p:spPr/>
        <p:txBody>
          <a:bodyPr/>
          <a:lstStyle/>
          <a:p>
            <a:fld id="{2E39AB16-6915-469F-B2E5-BF9A29E863B1}" type="slidenum">
              <a:rPr lang="es-PR" smtClean="0"/>
              <a:t>‹#›</a:t>
            </a:fld>
            <a:endParaRPr lang="es-PR" dirty="0"/>
          </a:p>
        </p:txBody>
      </p:sp>
    </p:spTree>
    <p:extLst>
      <p:ext uri="{BB962C8B-B14F-4D97-AF65-F5344CB8AC3E}">
        <p14:creationId xmlns:p14="http://schemas.microsoft.com/office/powerpoint/2010/main" val="1331520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3719DB8-E488-4C87-8AD2-1B430FEE2155}" type="datetimeFigureOut">
              <a:rPr lang="es-PR" smtClean="0"/>
              <a:t>06/05/2023</a:t>
            </a:fld>
            <a:endParaRPr lang="es-PR" dirty="0"/>
          </a:p>
        </p:txBody>
      </p:sp>
      <p:sp>
        <p:nvSpPr>
          <p:cNvPr id="8" name="Footer Placeholder 7"/>
          <p:cNvSpPr>
            <a:spLocks noGrp="1"/>
          </p:cNvSpPr>
          <p:nvPr>
            <p:ph type="ftr" sz="quarter" idx="11"/>
          </p:nvPr>
        </p:nvSpPr>
        <p:spPr/>
        <p:txBody>
          <a:bodyPr/>
          <a:lstStyle/>
          <a:p>
            <a:endParaRPr lang="es-PR" dirty="0"/>
          </a:p>
        </p:txBody>
      </p:sp>
      <p:sp>
        <p:nvSpPr>
          <p:cNvPr id="9" name="Slide Number Placeholder 8"/>
          <p:cNvSpPr>
            <a:spLocks noGrp="1"/>
          </p:cNvSpPr>
          <p:nvPr>
            <p:ph type="sldNum" sz="quarter" idx="12"/>
          </p:nvPr>
        </p:nvSpPr>
        <p:spPr/>
        <p:txBody>
          <a:bodyPr/>
          <a:lstStyle/>
          <a:p>
            <a:fld id="{2E39AB16-6915-469F-B2E5-BF9A29E863B1}" type="slidenum">
              <a:rPr lang="es-PR" smtClean="0"/>
              <a:t>‹#›</a:t>
            </a:fld>
            <a:endParaRPr lang="es-PR" dirty="0"/>
          </a:p>
        </p:txBody>
      </p:sp>
    </p:spTree>
    <p:extLst>
      <p:ext uri="{BB962C8B-B14F-4D97-AF65-F5344CB8AC3E}">
        <p14:creationId xmlns:p14="http://schemas.microsoft.com/office/powerpoint/2010/main" val="3073995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3719DB8-E488-4C87-8AD2-1B430FEE2155}" type="datetimeFigureOut">
              <a:rPr lang="es-PR" smtClean="0"/>
              <a:t>06/05/2023</a:t>
            </a:fld>
            <a:endParaRPr lang="es-PR" dirty="0"/>
          </a:p>
        </p:txBody>
      </p:sp>
      <p:sp>
        <p:nvSpPr>
          <p:cNvPr id="4" name="Footer Placeholder 3"/>
          <p:cNvSpPr>
            <a:spLocks noGrp="1"/>
          </p:cNvSpPr>
          <p:nvPr>
            <p:ph type="ftr" sz="quarter" idx="11"/>
          </p:nvPr>
        </p:nvSpPr>
        <p:spPr/>
        <p:txBody>
          <a:bodyPr/>
          <a:lstStyle/>
          <a:p>
            <a:endParaRPr lang="es-PR" dirty="0"/>
          </a:p>
        </p:txBody>
      </p:sp>
      <p:sp>
        <p:nvSpPr>
          <p:cNvPr id="5" name="Slide Number Placeholder 4"/>
          <p:cNvSpPr>
            <a:spLocks noGrp="1"/>
          </p:cNvSpPr>
          <p:nvPr>
            <p:ph type="sldNum" sz="quarter" idx="12"/>
          </p:nvPr>
        </p:nvSpPr>
        <p:spPr/>
        <p:txBody>
          <a:bodyPr/>
          <a:lstStyle/>
          <a:p>
            <a:fld id="{2E39AB16-6915-469F-B2E5-BF9A29E863B1}" type="slidenum">
              <a:rPr lang="es-PR" smtClean="0"/>
              <a:t>‹#›</a:t>
            </a:fld>
            <a:endParaRPr lang="es-PR" dirty="0"/>
          </a:p>
        </p:txBody>
      </p:sp>
    </p:spTree>
    <p:extLst>
      <p:ext uri="{BB962C8B-B14F-4D97-AF65-F5344CB8AC3E}">
        <p14:creationId xmlns:p14="http://schemas.microsoft.com/office/powerpoint/2010/main" val="4025220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719DB8-E488-4C87-8AD2-1B430FEE2155}" type="datetimeFigureOut">
              <a:rPr lang="es-PR" smtClean="0"/>
              <a:t>06/05/2023</a:t>
            </a:fld>
            <a:endParaRPr lang="es-PR" dirty="0"/>
          </a:p>
        </p:txBody>
      </p:sp>
      <p:sp>
        <p:nvSpPr>
          <p:cNvPr id="3" name="Footer Placeholder 2"/>
          <p:cNvSpPr>
            <a:spLocks noGrp="1"/>
          </p:cNvSpPr>
          <p:nvPr>
            <p:ph type="ftr" sz="quarter" idx="11"/>
          </p:nvPr>
        </p:nvSpPr>
        <p:spPr/>
        <p:txBody>
          <a:bodyPr/>
          <a:lstStyle/>
          <a:p>
            <a:endParaRPr lang="es-PR" dirty="0"/>
          </a:p>
        </p:txBody>
      </p:sp>
      <p:sp>
        <p:nvSpPr>
          <p:cNvPr id="4" name="Slide Number Placeholder 3"/>
          <p:cNvSpPr>
            <a:spLocks noGrp="1"/>
          </p:cNvSpPr>
          <p:nvPr>
            <p:ph type="sldNum" sz="quarter" idx="12"/>
          </p:nvPr>
        </p:nvSpPr>
        <p:spPr/>
        <p:txBody>
          <a:bodyPr/>
          <a:lstStyle/>
          <a:p>
            <a:fld id="{2E39AB16-6915-469F-B2E5-BF9A29E863B1}" type="slidenum">
              <a:rPr lang="es-PR" smtClean="0"/>
              <a:t>‹#›</a:t>
            </a:fld>
            <a:endParaRPr lang="es-PR" dirty="0"/>
          </a:p>
        </p:txBody>
      </p:sp>
    </p:spTree>
    <p:extLst>
      <p:ext uri="{BB962C8B-B14F-4D97-AF65-F5344CB8AC3E}">
        <p14:creationId xmlns:p14="http://schemas.microsoft.com/office/powerpoint/2010/main" val="2489870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3719DB8-E488-4C87-8AD2-1B430FEE2155}" type="datetimeFigureOut">
              <a:rPr lang="es-PR" smtClean="0"/>
              <a:t>06/05/2023</a:t>
            </a:fld>
            <a:endParaRPr lang="es-PR" dirty="0"/>
          </a:p>
        </p:txBody>
      </p:sp>
      <p:sp>
        <p:nvSpPr>
          <p:cNvPr id="6" name="Footer Placeholder 5"/>
          <p:cNvSpPr>
            <a:spLocks noGrp="1"/>
          </p:cNvSpPr>
          <p:nvPr>
            <p:ph type="ftr" sz="quarter" idx="11"/>
          </p:nvPr>
        </p:nvSpPr>
        <p:spPr/>
        <p:txBody>
          <a:bodyPr/>
          <a:lstStyle/>
          <a:p>
            <a:endParaRPr lang="es-PR" dirty="0"/>
          </a:p>
        </p:txBody>
      </p:sp>
      <p:sp>
        <p:nvSpPr>
          <p:cNvPr id="7" name="Slide Number Placeholder 6"/>
          <p:cNvSpPr>
            <a:spLocks noGrp="1"/>
          </p:cNvSpPr>
          <p:nvPr>
            <p:ph type="sldNum" sz="quarter" idx="12"/>
          </p:nvPr>
        </p:nvSpPr>
        <p:spPr/>
        <p:txBody>
          <a:bodyPr/>
          <a:lstStyle/>
          <a:p>
            <a:fld id="{2E39AB16-6915-469F-B2E5-BF9A29E863B1}" type="slidenum">
              <a:rPr lang="es-PR" smtClean="0"/>
              <a:t>‹#›</a:t>
            </a:fld>
            <a:endParaRPr lang="es-PR" dirty="0"/>
          </a:p>
        </p:txBody>
      </p:sp>
    </p:spTree>
    <p:extLst>
      <p:ext uri="{BB962C8B-B14F-4D97-AF65-F5344CB8AC3E}">
        <p14:creationId xmlns:p14="http://schemas.microsoft.com/office/powerpoint/2010/main" val="1577278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3719DB8-E488-4C87-8AD2-1B430FEE2155}" type="datetimeFigureOut">
              <a:rPr lang="es-PR" smtClean="0"/>
              <a:t>06/05/2023</a:t>
            </a:fld>
            <a:endParaRPr lang="es-PR" dirty="0"/>
          </a:p>
        </p:txBody>
      </p:sp>
      <p:sp>
        <p:nvSpPr>
          <p:cNvPr id="6" name="Footer Placeholder 5"/>
          <p:cNvSpPr>
            <a:spLocks noGrp="1"/>
          </p:cNvSpPr>
          <p:nvPr>
            <p:ph type="ftr" sz="quarter" idx="11"/>
          </p:nvPr>
        </p:nvSpPr>
        <p:spPr/>
        <p:txBody>
          <a:bodyPr/>
          <a:lstStyle/>
          <a:p>
            <a:endParaRPr lang="es-PR" dirty="0"/>
          </a:p>
        </p:txBody>
      </p:sp>
      <p:sp>
        <p:nvSpPr>
          <p:cNvPr id="7" name="Slide Number Placeholder 6"/>
          <p:cNvSpPr>
            <a:spLocks noGrp="1"/>
          </p:cNvSpPr>
          <p:nvPr>
            <p:ph type="sldNum" sz="quarter" idx="12"/>
          </p:nvPr>
        </p:nvSpPr>
        <p:spPr/>
        <p:txBody>
          <a:bodyPr/>
          <a:lstStyle/>
          <a:p>
            <a:fld id="{2E39AB16-6915-469F-B2E5-BF9A29E863B1}" type="slidenum">
              <a:rPr lang="es-PR" smtClean="0"/>
              <a:t>‹#›</a:t>
            </a:fld>
            <a:endParaRPr lang="es-PR" dirty="0"/>
          </a:p>
        </p:txBody>
      </p:sp>
    </p:spTree>
    <p:extLst>
      <p:ext uri="{BB962C8B-B14F-4D97-AF65-F5344CB8AC3E}">
        <p14:creationId xmlns:p14="http://schemas.microsoft.com/office/powerpoint/2010/main" val="2487606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19DB8-E488-4C87-8AD2-1B430FEE2155}" type="datetimeFigureOut">
              <a:rPr lang="es-PR" smtClean="0"/>
              <a:t>06/05/2023</a:t>
            </a:fld>
            <a:endParaRPr lang="es-PR"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9AB16-6915-469F-B2E5-BF9A29E863B1}" type="slidenum">
              <a:rPr lang="es-PR" smtClean="0"/>
              <a:t>‹#›</a:t>
            </a:fld>
            <a:endParaRPr lang="es-PR" dirty="0"/>
          </a:p>
        </p:txBody>
      </p:sp>
    </p:spTree>
    <p:extLst>
      <p:ext uri="{BB962C8B-B14F-4D97-AF65-F5344CB8AC3E}">
        <p14:creationId xmlns:p14="http://schemas.microsoft.com/office/powerpoint/2010/main" val="19993130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19DB8-E488-4C87-8AD2-1B430FEE2155}" type="datetimeFigureOut">
              <a:rPr lang="es-PR" smtClean="0"/>
              <a:t>06/05/2023</a:t>
            </a:fld>
            <a:endParaRPr lang="es-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9AB16-6915-469F-B2E5-BF9A29E863B1}" type="slidenum">
              <a:rPr lang="es-PR" smtClean="0"/>
              <a:t>‹#›</a:t>
            </a:fld>
            <a:endParaRPr lang="es-PR"/>
          </a:p>
        </p:txBody>
      </p:sp>
    </p:spTree>
    <p:extLst>
      <p:ext uri="{BB962C8B-B14F-4D97-AF65-F5344CB8AC3E}">
        <p14:creationId xmlns:p14="http://schemas.microsoft.com/office/powerpoint/2010/main" val="1999313051"/>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oleObject" Target="../embeddings/oleObject1.bin"/><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cid:image001.png@01D71BE7.47064EB0" TargetMode="External"/><Relationship Id="rId7" Type="http://schemas.openxmlformats.org/officeDocument/2006/relationships/image" Target="../media/image7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jpg"/><Relationship Id="rId4" Type="http://schemas.openxmlformats.org/officeDocument/2006/relationships/image" Target="../media/image70.png"/><Relationship Id="rId9" Type="http://schemas.openxmlformats.org/officeDocument/2006/relationships/image" Target="../media/image75.png"/></Relationships>
</file>

<file path=ppt/slides/_rels/slide11.xml.rels><?xml version="1.0" encoding="UTF-8" standalone="yes"?>
<Relationships xmlns="http://schemas.openxmlformats.org/package/2006/relationships"><Relationship Id="rId3" Type="http://schemas.openxmlformats.org/officeDocument/2006/relationships/image" Target="cid:image001.png@01D71BE7.47064EB0" TargetMode="External"/><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png"/><Relationship Id="rId7" Type="http://schemas.openxmlformats.org/officeDocument/2006/relationships/image" Target="../media/image81.pn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cid:image001.png@01D71BE7.47064EB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4.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48.png"/><Relationship Id="rId4" Type="http://schemas.openxmlformats.org/officeDocument/2006/relationships/image" Target="cid:image001.png@01D71BE7.47064EB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cid:image001.png@01D71BE7.47064EB0"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cid:image001.png@01D71BE7.47064EB0"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cid:image001.png@01D71BE7.47064EB0"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2.xml"/><Relationship Id="rId16"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cid:image001.png@01D71BE7.47064EB0" TargetMode="External"/><Relationship Id="rId9" Type="http://schemas.openxmlformats.org/officeDocument/2006/relationships/image" Target="../media/image13.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cid:image001.png@01D71BE7.47064EB0" TargetMode="External"/><Relationship Id="rId9" Type="http://schemas.openxmlformats.org/officeDocument/2006/relationships/image" Target="../media/image28.jpe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4.xm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cid:image001.png@01D71BE7.47064EB0" TargetMode="External"/><Relationship Id="rId9" Type="http://schemas.openxmlformats.org/officeDocument/2006/relationships/image" Target="../media/image33.png"/><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2.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cid:image001.png@01D71BE7.47064EB0" TargetMode="External"/><Relationship Id="rId9"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2.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6.xml"/><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cid:image001.png@01D71BE7.47064EB0" TargetMode="External"/><Relationship Id="rId9" Type="http://schemas.openxmlformats.org/officeDocument/2006/relationships/image" Target="../media/image54.png"/><Relationship Id="rId14" Type="http://schemas.openxmlformats.org/officeDocument/2006/relationships/image" Target="../media/image59.png"/></Relationships>
</file>

<file path=ppt/slides/_rels/slide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2.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cid:image001.png@01D71BE7.47064EB0" TargetMode="External"/><Relationship Id="rId9" Type="http://schemas.openxmlformats.org/officeDocument/2006/relationships/image" Target="../media/image65.png"/><Relationship Id="rId1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4B5F67-6337-4FB7-9370-739A9579DD51}"/>
              </a:ext>
            </a:extLst>
          </p:cNvPr>
          <p:cNvSpPr txBox="1"/>
          <p:nvPr/>
        </p:nvSpPr>
        <p:spPr>
          <a:xfrm>
            <a:off x="297662" y="448269"/>
            <a:ext cx="8548678" cy="1508466"/>
          </a:xfrm>
          <a:prstGeom prst="rect">
            <a:avLst/>
          </a:prstGeom>
        </p:spPr>
        <p:txBody>
          <a:bodyPr vert="horz" lIns="91440" tIns="45720" rIns="91440" bIns="45720" rtlCol="0" anchor="b">
            <a:noAutofit/>
          </a:bodyPr>
          <a:lstStyle/>
          <a:p>
            <a:pPr algn="ctr" defTabSz="914400">
              <a:lnSpc>
                <a:spcPct val="90000"/>
              </a:lnSpc>
              <a:spcBef>
                <a:spcPct val="0"/>
              </a:spcBef>
              <a:spcAft>
                <a:spcPts val="600"/>
              </a:spcAft>
            </a:pPr>
            <a:r>
              <a:rPr lang="en-US" sz="3500" dirty="0">
                <a:solidFill>
                  <a:srgbClr val="FFFFFF"/>
                </a:solidFill>
                <a:latin typeface="Arial" panose="020B0604020202020204" pitchFamily="34" charset="0"/>
                <a:ea typeface="+mj-ea"/>
                <a:cs typeface="Arial" panose="020B0604020202020204" pitchFamily="34" charset="0"/>
              </a:rPr>
              <a:t>Sales Presentation</a:t>
            </a:r>
          </a:p>
          <a:p>
            <a:pPr algn="ctr" defTabSz="914400">
              <a:lnSpc>
                <a:spcPct val="90000"/>
              </a:lnSpc>
              <a:spcBef>
                <a:spcPct val="0"/>
              </a:spcBef>
              <a:spcAft>
                <a:spcPts val="600"/>
              </a:spcAft>
            </a:pPr>
            <a:endParaRPr lang="en-US" sz="2500" dirty="0">
              <a:solidFill>
                <a:srgbClr val="FFFFFF"/>
              </a:solidFill>
              <a:latin typeface="Arial" panose="020B0604020202020204" pitchFamily="34" charset="0"/>
              <a:ea typeface="+mj-ea"/>
              <a:cs typeface="Arial" panose="020B0604020202020204" pitchFamily="34" charset="0"/>
            </a:endParaRPr>
          </a:p>
        </p:txBody>
      </p:sp>
      <p:cxnSp>
        <p:nvCxnSpPr>
          <p:cNvPr id="29"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0"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8520DF5-54A3-F884-411C-5A4C5FB9758A}"/>
              </a:ext>
            </a:extLst>
          </p:cNvPr>
          <p:cNvSpPr/>
          <p:nvPr/>
        </p:nvSpPr>
        <p:spPr>
          <a:xfrm>
            <a:off x="4435366" y="2596836"/>
            <a:ext cx="315310" cy="38276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aphicFrame>
        <p:nvGraphicFramePr>
          <p:cNvPr id="3" name="Object 2">
            <a:extLst>
              <a:ext uri="{FF2B5EF4-FFF2-40B4-BE49-F238E27FC236}">
                <a16:creationId xmlns:a16="http://schemas.microsoft.com/office/drawing/2014/main" id="{5800B9BF-1578-809A-6FE6-DB292F2DE54C}"/>
              </a:ext>
            </a:extLst>
          </p:cNvPr>
          <p:cNvGraphicFramePr>
            <a:graphicFrameLocks noChangeAspect="1"/>
          </p:cNvGraphicFramePr>
          <p:nvPr>
            <p:extLst>
              <p:ext uri="{D42A27DB-BD31-4B8C-83A1-F6EECF244321}">
                <p14:modId xmlns:p14="http://schemas.microsoft.com/office/powerpoint/2010/main" val="3408329830"/>
              </p:ext>
            </p:extLst>
          </p:nvPr>
        </p:nvGraphicFramePr>
        <p:xfrm>
          <a:off x="1444796" y="2794521"/>
          <a:ext cx="6284823" cy="2446593"/>
        </p:xfrm>
        <a:graphic>
          <a:graphicData uri="http://schemas.openxmlformats.org/presentationml/2006/ole">
            <mc:AlternateContent xmlns:mc="http://schemas.openxmlformats.org/markup-compatibility/2006">
              <mc:Choice xmlns:v="urn:schemas-microsoft-com:vml" Requires="v">
                <p:oleObj name="Bitmap Image" r:id="rId2" imgW="5699880" imgH="3063240" progId="PBrush">
                  <p:embed/>
                </p:oleObj>
              </mc:Choice>
              <mc:Fallback>
                <p:oleObj name="Bitmap Image" r:id="rId2" imgW="5699880" imgH="3063240" progId="PBrush">
                  <p:embed/>
                  <p:pic>
                    <p:nvPicPr>
                      <p:cNvPr id="3" name="Object 2">
                        <a:extLst>
                          <a:ext uri="{FF2B5EF4-FFF2-40B4-BE49-F238E27FC236}">
                            <a16:creationId xmlns:a16="http://schemas.microsoft.com/office/drawing/2014/main" id="{5800B9BF-1578-809A-6FE6-DB292F2DE54C}"/>
                          </a:ext>
                        </a:extLst>
                      </p:cNvPr>
                      <p:cNvPicPr/>
                      <p:nvPr/>
                    </p:nvPicPr>
                    <p:blipFill>
                      <a:blip r:embed="rId3"/>
                      <a:stretch>
                        <a:fillRect/>
                      </a:stretch>
                    </p:blipFill>
                    <p:spPr>
                      <a:xfrm>
                        <a:off x="1444796" y="2794521"/>
                        <a:ext cx="6284823" cy="2446593"/>
                      </a:xfrm>
                      <a:prstGeom prst="rect">
                        <a:avLst/>
                      </a:prstGeom>
                    </p:spPr>
                  </p:pic>
                </p:oleObj>
              </mc:Fallback>
            </mc:AlternateContent>
          </a:graphicData>
        </a:graphic>
      </p:graphicFrame>
    </p:spTree>
    <p:extLst>
      <p:ext uri="{BB962C8B-B14F-4D97-AF65-F5344CB8AC3E}">
        <p14:creationId xmlns:p14="http://schemas.microsoft.com/office/powerpoint/2010/main" val="1864504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BA1AA-DBC4-4E69-8424-4F4709E7F215}"/>
              </a:ext>
            </a:extLst>
          </p:cNvPr>
          <p:cNvSpPr>
            <a:spLocks noGrp="1"/>
          </p:cNvSpPr>
          <p:nvPr>
            <p:ph type="title"/>
          </p:nvPr>
        </p:nvSpPr>
        <p:spPr>
          <a:xfrm>
            <a:off x="343433" y="195967"/>
            <a:ext cx="3883582" cy="486346"/>
          </a:xfrm>
        </p:spPr>
        <p:txBody>
          <a:bodyPr>
            <a:noAutofit/>
          </a:bodyPr>
          <a:lstStyle/>
          <a:p>
            <a:pPr algn="ctr"/>
            <a:r>
              <a:rPr lang="en-US" sz="2800" dirty="0"/>
              <a:t>Strategic Location and Utilities Redundancy</a:t>
            </a:r>
            <a:endParaRPr lang="es-PR" sz="2800" dirty="0"/>
          </a:p>
        </p:txBody>
      </p:sp>
      <p:sp>
        <p:nvSpPr>
          <p:cNvPr id="3" name="Content Placeholder 2">
            <a:extLst>
              <a:ext uri="{FF2B5EF4-FFF2-40B4-BE49-F238E27FC236}">
                <a16:creationId xmlns:a16="http://schemas.microsoft.com/office/drawing/2014/main" id="{FBCB4B38-30A2-4000-AAC0-CCE92B7DBEF7}"/>
              </a:ext>
            </a:extLst>
          </p:cNvPr>
          <p:cNvSpPr>
            <a:spLocks noGrp="1" noChangeAspect="1"/>
          </p:cNvSpPr>
          <p:nvPr>
            <p:ph idx="1"/>
          </p:nvPr>
        </p:nvSpPr>
        <p:spPr>
          <a:xfrm>
            <a:off x="172639" y="635016"/>
            <a:ext cx="4284448" cy="2098853"/>
          </a:xfrm>
        </p:spPr>
        <p:txBody>
          <a:bodyPr anchor="t">
            <a:noAutofit/>
          </a:bodyPr>
          <a:lstStyle/>
          <a:p>
            <a:endParaRPr lang="en-US" sz="1300" dirty="0">
              <a:latin typeface="Arial" panose="020B0604020202020204" pitchFamily="34" charset="0"/>
              <a:cs typeface="Arial" panose="020B0604020202020204" pitchFamily="34" charset="0"/>
            </a:endParaRPr>
          </a:p>
          <a:p>
            <a:pPr fontAlgn="base"/>
            <a:r>
              <a:rPr lang="en-US" sz="1400" dirty="0">
                <a:latin typeface="Arial" panose="020B0604020202020204" pitchFamily="34" charset="0"/>
                <a:cs typeface="Arial" panose="020B0604020202020204" pitchFamily="34" charset="0"/>
              </a:rPr>
              <a:t>75,000 ft</a:t>
            </a:r>
            <a:r>
              <a:rPr lang="en-US" sz="1400" baseline="30000" dirty="0">
                <a:latin typeface="Arial" panose="020B0604020202020204" pitchFamily="34" charset="0"/>
                <a:cs typeface="Arial" panose="020B0604020202020204" pitchFamily="34" charset="0"/>
              </a:rPr>
              <a:t>2</a:t>
            </a:r>
            <a:r>
              <a:rPr lang="en-US" sz="1400" dirty="0">
                <a:latin typeface="Arial" panose="020B0604020202020204" pitchFamily="34" charset="0"/>
                <a:cs typeface="Arial" panose="020B0604020202020204" pitchFamily="34" charset="0"/>
              </a:rPr>
              <a:t> strategically located in Salinas, Puerto Rico</a:t>
            </a:r>
          </a:p>
          <a:p>
            <a:pPr fontAlgn="base"/>
            <a:r>
              <a:rPr lang="en-US" sz="1400" dirty="0">
                <a:latin typeface="Arial" panose="020B0604020202020204" pitchFamily="34" charset="0"/>
                <a:cs typeface="Arial" panose="020B0604020202020204" pitchFamily="34" charset="0"/>
              </a:rPr>
              <a:t>Solar Power Generation of 120kW with a consistent 25% power supply of current needs</a:t>
            </a:r>
          </a:p>
          <a:p>
            <a:pPr fontAlgn="base"/>
            <a:r>
              <a:rPr lang="en-US" sz="1400" dirty="0">
                <a:latin typeface="Arial" panose="020B0604020202020204" pitchFamily="34" charset="0"/>
                <a:cs typeface="Arial" panose="020B0604020202020204" pitchFamily="34" charset="0"/>
              </a:rPr>
              <a:t>Two 500kW diesel power generators </a:t>
            </a:r>
          </a:p>
          <a:p>
            <a:pPr fontAlgn="base"/>
            <a:r>
              <a:rPr lang="en-US" sz="1400" dirty="0">
                <a:latin typeface="Arial" panose="020B0604020202020204" pitchFamily="34" charset="0"/>
                <a:cs typeface="Arial" panose="020B0604020202020204" pitchFamily="34" charset="0"/>
              </a:rPr>
              <a:t>10,000 gallons of potable water cistern</a:t>
            </a:r>
          </a:p>
          <a:p>
            <a:pPr fontAlgn="base"/>
            <a:r>
              <a:rPr lang="en-US" sz="1400" dirty="0">
                <a:latin typeface="Arial" panose="020B0604020202020204" pitchFamily="34" charset="0"/>
                <a:cs typeface="Arial" panose="020B0604020202020204" pitchFamily="34" charset="0"/>
              </a:rPr>
              <a:t>All of this providing 100% utilities redundancy</a:t>
            </a:r>
          </a:p>
          <a:p>
            <a:pPr fontAlgn="base"/>
            <a:r>
              <a:rPr lang="en-US" sz="1400" dirty="0">
                <a:latin typeface="Arial" panose="020B0604020202020204" pitchFamily="34" charset="0"/>
                <a:cs typeface="Arial" panose="020B0604020202020204" pitchFamily="34" charset="0"/>
              </a:rPr>
              <a:t>500Kva Substation</a:t>
            </a:r>
          </a:p>
          <a:p>
            <a:pPr fontAlgn="base"/>
            <a:endParaRPr lang="en-US" sz="1300" dirty="0">
              <a:latin typeface="Arial" panose="020B0604020202020204" pitchFamily="34" charset="0"/>
              <a:cs typeface="Arial" panose="020B0604020202020204" pitchFamily="34" charset="0"/>
            </a:endParaRPr>
          </a:p>
          <a:p>
            <a:pPr marL="457200" lvl="1" indent="0" fontAlgn="base">
              <a:buNone/>
            </a:pPr>
            <a:endParaRPr lang="en-US" sz="900" dirty="0">
              <a:latin typeface="Arial" panose="020B0604020202020204" pitchFamily="34" charset="0"/>
              <a:cs typeface="Arial" panose="020B0604020202020204" pitchFamily="34" charset="0"/>
            </a:endParaRPr>
          </a:p>
          <a:p>
            <a:pPr fontAlgn="base"/>
            <a:endParaRPr lang="en-US" sz="1300" dirty="0">
              <a:latin typeface="Arial" panose="020B0604020202020204" pitchFamily="34" charset="0"/>
              <a:cs typeface="Arial" panose="020B0604020202020204" pitchFamily="34" charset="0"/>
            </a:endParaRPr>
          </a:p>
        </p:txBody>
      </p:sp>
      <p:sp>
        <p:nvSpPr>
          <p:cNvPr id="59" name="Freeform: Shape 51">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83945" y="-1"/>
            <a:ext cx="4860055"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Shape 53">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57088" y="0"/>
            <a:ext cx="4686912"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Picture 16">
            <a:extLst>
              <a:ext uri="{FF2B5EF4-FFF2-40B4-BE49-F238E27FC236}">
                <a16:creationId xmlns:a16="http://schemas.microsoft.com/office/drawing/2014/main" id="{9F1BE69C-327D-4420-95DF-0B4B04F40B6C}"/>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6923314" y="148671"/>
            <a:ext cx="2048046" cy="486346"/>
          </a:xfrm>
          <a:prstGeom prst="rect">
            <a:avLst/>
          </a:prstGeom>
          <a:noFill/>
        </p:spPr>
      </p:pic>
      <p:pic>
        <p:nvPicPr>
          <p:cNvPr id="8" name="Picture 7">
            <a:extLst>
              <a:ext uri="{FF2B5EF4-FFF2-40B4-BE49-F238E27FC236}">
                <a16:creationId xmlns:a16="http://schemas.microsoft.com/office/drawing/2014/main" id="{2F2FAB9C-52CD-489B-BFEE-D0EC0CD32C86}"/>
              </a:ext>
            </a:extLst>
          </p:cNvPr>
          <p:cNvPicPr>
            <a:picLocks noChangeAspect="1"/>
          </p:cNvPicPr>
          <p:nvPr/>
        </p:nvPicPr>
        <p:blipFill>
          <a:blip r:embed="rId4"/>
          <a:stretch>
            <a:fillRect/>
          </a:stretch>
        </p:blipFill>
        <p:spPr>
          <a:xfrm>
            <a:off x="5258108" y="2152993"/>
            <a:ext cx="3676697" cy="4538962"/>
          </a:xfrm>
          <a:prstGeom prst="rect">
            <a:avLst/>
          </a:prstGeom>
        </p:spPr>
      </p:pic>
      <p:pic>
        <p:nvPicPr>
          <p:cNvPr id="15" name="Content Placeholder 4">
            <a:extLst>
              <a:ext uri="{FF2B5EF4-FFF2-40B4-BE49-F238E27FC236}">
                <a16:creationId xmlns:a16="http://schemas.microsoft.com/office/drawing/2014/main" id="{9AE4AB38-E13F-43E0-BA9F-2ACC9C51ED51}"/>
              </a:ext>
            </a:extLst>
          </p:cNvPr>
          <p:cNvPicPr>
            <a:picLocks noChangeAspect="1"/>
          </p:cNvPicPr>
          <p:nvPr/>
        </p:nvPicPr>
        <p:blipFill rotWithShape="1">
          <a:blip r:embed="rId5">
            <a:extLst>
              <a:ext uri="{28A0092B-C50C-407E-A947-70E740481C1C}">
                <a14:useLocalDpi xmlns:a14="http://schemas.microsoft.com/office/drawing/2010/main" val="0"/>
              </a:ext>
            </a:extLst>
          </a:blip>
          <a:srcRect l="26142" r="27395"/>
          <a:stretch/>
        </p:blipFill>
        <p:spPr>
          <a:xfrm>
            <a:off x="207731" y="4900436"/>
            <a:ext cx="1817825" cy="1592315"/>
          </a:xfrm>
          <a:prstGeom prst="rect">
            <a:avLst/>
          </a:prstGeom>
        </p:spPr>
      </p:pic>
      <p:pic>
        <p:nvPicPr>
          <p:cNvPr id="10" name="Picture 9">
            <a:extLst>
              <a:ext uri="{FF2B5EF4-FFF2-40B4-BE49-F238E27FC236}">
                <a16:creationId xmlns:a16="http://schemas.microsoft.com/office/drawing/2014/main" id="{23C3CCA2-45EA-4E1F-9ED7-8895B1C68562}"/>
              </a:ext>
            </a:extLst>
          </p:cNvPr>
          <p:cNvPicPr>
            <a:picLocks noChangeAspect="1"/>
          </p:cNvPicPr>
          <p:nvPr/>
        </p:nvPicPr>
        <p:blipFill>
          <a:blip r:embed="rId6"/>
          <a:stretch>
            <a:fillRect/>
          </a:stretch>
        </p:blipFill>
        <p:spPr>
          <a:xfrm>
            <a:off x="2323398" y="3204307"/>
            <a:ext cx="1846686" cy="1541243"/>
          </a:xfrm>
          <a:prstGeom prst="rect">
            <a:avLst/>
          </a:prstGeom>
        </p:spPr>
      </p:pic>
      <p:pic>
        <p:nvPicPr>
          <p:cNvPr id="16" name="Picture 15">
            <a:extLst>
              <a:ext uri="{FF2B5EF4-FFF2-40B4-BE49-F238E27FC236}">
                <a16:creationId xmlns:a16="http://schemas.microsoft.com/office/drawing/2014/main" id="{3154A242-C4EB-47DA-A8A4-9C06C4ECA4DE}"/>
              </a:ext>
            </a:extLst>
          </p:cNvPr>
          <p:cNvPicPr>
            <a:picLocks noChangeAspect="1"/>
          </p:cNvPicPr>
          <p:nvPr/>
        </p:nvPicPr>
        <p:blipFill>
          <a:blip r:embed="rId7"/>
          <a:stretch>
            <a:fillRect/>
          </a:stretch>
        </p:blipFill>
        <p:spPr>
          <a:xfrm>
            <a:off x="2323399" y="4901215"/>
            <a:ext cx="1846686" cy="1591536"/>
          </a:xfrm>
          <a:prstGeom prst="rect">
            <a:avLst/>
          </a:prstGeom>
        </p:spPr>
      </p:pic>
      <p:pic>
        <p:nvPicPr>
          <p:cNvPr id="5" name="Picture 4">
            <a:extLst>
              <a:ext uri="{FF2B5EF4-FFF2-40B4-BE49-F238E27FC236}">
                <a16:creationId xmlns:a16="http://schemas.microsoft.com/office/drawing/2014/main" id="{FB0D4771-3291-4308-85E2-DCAB3EDEE19C}"/>
              </a:ext>
            </a:extLst>
          </p:cNvPr>
          <p:cNvPicPr>
            <a:picLocks noChangeAspect="1"/>
          </p:cNvPicPr>
          <p:nvPr/>
        </p:nvPicPr>
        <p:blipFill>
          <a:blip r:embed="rId8"/>
          <a:stretch>
            <a:fillRect/>
          </a:stretch>
        </p:blipFill>
        <p:spPr>
          <a:xfrm>
            <a:off x="207435" y="3205337"/>
            <a:ext cx="1848011" cy="1541243"/>
          </a:xfrm>
          <a:prstGeom prst="rect">
            <a:avLst/>
          </a:prstGeom>
        </p:spPr>
      </p:pic>
      <p:pic>
        <p:nvPicPr>
          <p:cNvPr id="6" name="Picture 5">
            <a:extLst>
              <a:ext uri="{FF2B5EF4-FFF2-40B4-BE49-F238E27FC236}">
                <a16:creationId xmlns:a16="http://schemas.microsoft.com/office/drawing/2014/main" id="{A9EC13BE-7820-4DA9-A4FC-2713D1380CD4}"/>
              </a:ext>
            </a:extLst>
          </p:cNvPr>
          <p:cNvPicPr>
            <a:picLocks noChangeAspect="1"/>
          </p:cNvPicPr>
          <p:nvPr/>
        </p:nvPicPr>
        <p:blipFill>
          <a:blip r:embed="rId9"/>
          <a:stretch>
            <a:fillRect/>
          </a:stretch>
        </p:blipFill>
        <p:spPr>
          <a:xfrm>
            <a:off x="5258107" y="682313"/>
            <a:ext cx="3676697" cy="1470679"/>
          </a:xfrm>
          <a:prstGeom prst="rect">
            <a:avLst/>
          </a:prstGeom>
        </p:spPr>
      </p:pic>
    </p:spTree>
    <p:extLst>
      <p:ext uri="{BB962C8B-B14F-4D97-AF65-F5344CB8AC3E}">
        <p14:creationId xmlns:p14="http://schemas.microsoft.com/office/powerpoint/2010/main" val="190302188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BA1AA-DBC4-4E69-8424-4F4709E7F215}"/>
              </a:ext>
            </a:extLst>
          </p:cNvPr>
          <p:cNvSpPr>
            <a:spLocks noGrp="1"/>
          </p:cNvSpPr>
          <p:nvPr>
            <p:ph type="title"/>
          </p:nvPr>
        </p:nvSpPr>
        <p:spPr>
          <a:xfrm>
            <a:off x="172640" y="148669"/>
            <a:ext cx="3883582" cy="1056675"/>
          </a:xfrm>
        </p:spPr>
        <p:txBody>
          <a:bodyPr>
            <a:normAutofit fontScale="90000"/>
          </a:bodyPr>
          <a:lstStyle/>
          <a:p>
            <a:r>
              <a:rPr lang="en-US" dirty="0"/>
              <a:t>REGULATORY STATUS</a:t>
            </a:r>
            <a:endParaRPr lang="es-PR" dirty="0"/>
          </a:p>
        </p:txBody>
      </p:sp>
      <p:sp>
        <p:nvSpPr>
          <p:cNvPr id="59" name="Freeform: Shape 51">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83945" y="-1"/>
            <a:ext cx="4860055"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Shape 53">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57088" y="0"/>
            <a:ext cx="4686912"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Picture 16">
            <a:extLst>
              <a:ext uri="{FF2B5EF4-FFF2-40B4-BE49-F238E27FC236}">
                <a16:creationId xmlns:a16="http://schemas.microsoft.com/office/drawing/2014/main" id="{9F1BE69C-327D-4420-95DF-0B4B04F40B6C}"/>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6923314" y="148671"/>
            <a:ext cx="2048046" cy="486346"/>
          </a:xfrm>
          <a:prstGeom prst="rect">
            <a:avLst/>
          </a:prstGeom>
          <a:noFill/>
        </p:spPr>
      </p:pic>
      <p:sp>
        <p:nvSpPr>
          <p:cNvPr id="11" name="Content Placeholder 2">
            <a:extLst>
              <a:ext uri="{FF2B5EF4-FFF2-40B4-BE49-F238E27FC236}">
                <a16:creationId xmlns:a16="http://schemas.microsoft.com/office/drawing/2014/main" id="{F57450A2-FF3C-436D-A554-01EE6478FB64}"/>
              </a:ext>
            </a:extLst>
          </p:cNvPr>
          <p:cNvSpPr>
            <a:spLocks noGrp="1" noChangeAspect="1"/>
          </p:cNvSpPr>
          <p:nvPr>
            <p:ph idx="1"/>
          </p:nvPr>
        </p:nvSpPr>
        <p:spPr>
          <a:xfrm>
            <a:off x="173144" y="1969913"/>
            <a:ext cx="3884086" cy="4243736"/>
          </a:xfrm>
        </p:spPr>
        <p:txBody>
          <a:bodyPr anchor="t">
            <a:noAutofit/>
          </a:bodyPr>
          <a:lstStyle/>
          <a:p>
            <a:endParaRPr lang="en-US" sz="1200" dirty="0">
              <a:latin typeface="Arial" panose="020B0604020202020204" pitchFamily="34" charset="0"/>
              <a:cs typeface="Arial" panose="020B0604020202020204" pitchFamily="34" charset="0"/>
            </a:endParaRPr>
          </a:p>
          <a:p>
            <a:r>
              <a:rPr lang="en-US" sz="1800" dirty="0">
                <a:solidFill>
                  <a:srgbClr val="FFFFFF"/>
                </a:solidFill>
                <a:latin typeface="Arial" panose="020B0604020202020204" pitchFamily="34" charset="0"/>
                <a:cs typeface="Arial" panose="020B0604020202020204" pitchFamily="34" charset="0"/>
              </a:rPr>
              <a:t>FDA Registered – Good Standing</a:t>
            </a:r>
          </a:p>
          <a:p>
            <a:pPr lvl="1"/>
            <a:r>
              <a:rPr lang="en-US" sz="1800" dirty="0">
                <a:solidFill>
                  <a:srgbClr val="FFFFFF"/>
                </a:solidFill>
                <a:latin typeface="Arial" panose="020B0604020202020204" pitchFamily="34" charset="0"/>
                <a:cs typeface="Arial" panose="020B0604020202020204" pitchFamily="34" charset="0"/>
              </a:rPr>
              <a:t>Last Audit : 02/2021</a:t>
            </a:r>
          </a:p>
          <a:p>
            <a:r>
              <a:rPr lang="en-US" sz="1800" dirty="0">
                <a:solidFill>
                  <a:srgbClr val="FFFFFF"/>
                </a:solidFill>
                <a:latin typeface="Arial" panose="020B0604020202020204" pitchFamily="34" charset="0"/>
                <a:cs typeface="Arial" panose="020B0604020202020204" pitchFamily="34" charset="0"/>
              </a:rPr>
              <a:t>ISO </a:t>
            </a:r>
            <a:endParaRPr lang="es-PR" sz="1800" dirty="0">
              <a:solidFill>
                <a:srgbClr val="FFFFFF"/>
              </a:solidFill>
              <a:latin typeface="Arial" panose="020B0604020202020204" pitchFamily="34" charset="0"/>
              <a:cs typeface="Arial" panose="020B0604020202020204" pitchFamily="34" charset="0"/>
            </a:endParaRPr>
          </a:p>
          <a:p>
            <a:pPr lvl="1"/>
            <a:r>
              <a:rPr lang="en-US" sz="1800" dirty="0">
                <a:solidFill>
                  <a:srgbClr val="FFFFFF"/>
                </a:solidFill>
                <a:latin typeface="Arial" panose="020B0604020202020204" pitchFamily="34" charset="0"/>
                <a:cs typeface="Arial" panose="020B0604020202020204" pitchFamily="34" charset="0"/>
              </a:rPr>
              <a:t>ISO 11135: 2014 – Until: 11-06-2026</a:t>
            </a:r>
          </a:p>
          <a:p>
            <a:pPr lvl="1"/>
            <a:r>
              <a:rPr lang="en-US" sz="1800" dirty="0">
                <a:solidFill>
                  <a:srgbClr val="FFFFFF"/>
                </a:solidFill>
                <a:latin typeface="Arial" panose="020B0604020202020204" pitchFamily="34" charset="0"/>
                <a:cs typeface="Arial" panose="020B0604020202020204" pitchFamily="34" charset="0"/>
              </a:rPr>
              <a:t>ISO 13485 : 2016 – Until</a:t>
            </a:r>
            <a:r>
              <a:rPr lang="en-US" sz="1800">
                <a:solidFill>
                  <a:srgbClr val="FFFFFF"/>
                </a:solidFill>
                <a:latin typeface="Arial" panose="020B0604020202020204" pitchFamily="34" charset="0"/>
                <a:cs typeface="Arial" panose="020B0604020202020204" pitchFamily="34" charset="0"/>
              </a:rPr>
              <a:t>: 11-06-2026</a:t>
            </a:r>
            <a:endParaRPr lang="en-US" sz="1800" dirty="0">
              <a:solidFill>
                <a:srgbClr val="FFFFFF"/>
              </a:solidFill>
              <a:latin typeface="Arial" panose="020B0604020202020204" pitchFamily="34" charset="0"/>
              <a:cs typeface="Arial" panose="020B0604020202020204" pitchFamily="34" charset="0"/>
            </a:endParaRPr>
          </a:p>
          <a:p>
            <a:pPr lvl="1"/>
            <a:r>
              <a:rPr lang="en-US" sz="1800" dirty="0">
                <a:solidFill>
                  <a:srgbClr val="FFFFFF"/>
                </a:solidFill>
                <a:latin typeface="Arial" panose="020B0604020202020204" pitchFamily="34" charset="0"/>
                <a:cs typeface="Arial" panose="020B0604020202020204" pitchFamily="34" charset="0"/>
              </a:rPr>
              <a:t>Last Audit: </a:t>
            </a:r>
            <a:r>
              <a:rPr lang="da-DK" sz="1800" dirty="0">
                <a:solidFill>
                  <a:srgbClr val="FFFFFF"/>
                </a:solidFill>
                <a:latin typeface="Arial" panose="020B0604020202020204" pitchFamily="34" charset="0"/>
                <a:cs typeface="Arial" panose="020B0604020202020204" pitchFamily="34" charset="0"/>
              </a:rPr>
              <a:t>November 08 – 10 2022</a:t>
            </a:r>
            <a:endParaRPr lang="en-US" sz="1800" dirty="0">
              <a:solidFill>
                <a:srgbClr val="FFFFFF"/>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7538379-9798-4523-919F-BB182A1CB541}"/>
              </a:ext>
            </a:extLst>
          </p:cNvPr>
          <p:cNvPicPr>
            <a:picLocks noChangeAspect="1"/>
          </p:cNvPicPr>
          <p:nvPr/>
        </p:nvPicPr>
        <p:blipFill>
          <a:blip r:embed="rId4"/>
          <a:stretch>
            <a:fillRect/>
          </a:stretch>
        </p:blipFill>
        <p:spPr>
          <a:xfrm>
            <a:off x="5430255" y="961936"/>
            <a:ext cx="2567433" cy="2343582"/>
          </a:xfrm>
          <a:prstGeom prst="rect">
            <a:avLst/>
          </a:prstGeom>
        </p:spPr>
      </p:pic>
      <p:pic>
        <p:nvPicPr>
          <p:cNvPr id="6" name="Picture 5">
            <a:extLst>
              <a:ext uri="{FF2B5EF4-FFF2-40B4-BE49-F238E27FC236}">
                <a16:creationId xmlns:a16="http://schemas.microsoft.com/office/drawing/2014/main" id="{3AC54863-C4DB-47AF-967A-0D5F324B8E1C}"/>
              </a:ext>
            </a:extLst>
          </p:cNvPr>
          <p:cNvPicPr>
            <a:picLocks noChangeAspect="1"/>
          </p:cNvPicPr>
          <p:nvPr/>
        </p:nvPicPr>
        <p:blipFill>
          <a:blip r:embed="rId5"/>
          <a:stretch>
            <a:fillRect/>
          </a:stretch>
        </p:blipFill>
        <p:spPr>
          <a:xfrm>
            <a:off x="5515812" y="3632437"/>
            <a:ext cx="2569464" cy="2510965"/>
          </a:xfrm>
          <a:prstGeom prst="rect">
            <a:avLst/>
          </a:prstGeom>
        </p:spPr>
      </p:pic>
    </p:spTree>
    <p:extLst>
      <p:ext uri="{BB962C8B-B14F-4D97-AF65-F5344CB8AC3E}">
        <p14:creationId xmlns:p14="http://schemas.microsoft.com/office/powerpoint/2010/main" val="207610448"/>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CB4B38-30A2-4000-AAC0-CCE92B7DBEF7}"/>
              </a:ext>
            </a:extLst>
          </p:cNvPr>
          <p:cNvSpPr>
            <a:spLocks noGrp="1" noChangeAspect="1"/>
          </p:cNvSpPr>
          <p:nvPr>
            <p:ph idx="1"/>
          </p:nvPr>
        </p:nvSpPr>
        <p:spPr>
          <a:xfrm>
            <a:off x="172640" y="1432869"/>
            <a:ext cx="3884086" cy="5110584"/>
          </a:xfrm>
        </p:spPr>
        <p:txBody>
          <a:bodyPr anchor="t">
            <a:noAutofit/>
          </a:bodyPr>
          <a:lstStyle/>
          <a:p>
            <a:endParaRPr lang="en-US" sz="1300" dirty="0">
              <a:latin typeface="Arial" panose="020B0604020202020204" pitchFamily="34" charset="0"/>
              <a:cs typeface="Arial" panose="020B0604020202020204" pitchFamily="34" charset="0"/>
            </a:endParaRPr>
          </a:p>
          <a:p>
            <a:pPr marL="0" indent="0" fontAlgn="base">
              <a:buNone/>
            </a:pPr>
            <a:endParaRPr lang="en-US" sz="900" dirty="0">
              <a:latin typeface="Arial" panose="020B0604020202020204" pitchFamily="34" charset="0"/>
              <a:cs typeface="Arial" panose="020B0604020202020204" pitchFamily="34" charset="0"/>
            </a:endParaRPr>
          </a:p>
        </p:txBody>
      </p:sp>
      <p:sp>
        <p:nvSpPr>
          <p:cNvPr id="59" name="Freeform: Shape 51">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83945" y="-1"/>
            <a:ext cx="4860055"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Freeform: Shape 53">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57088" y="0"/>
            <a:ext cx="4686912"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E799C09-6D39-45CE-BE1E-3C5FF7E7EE60}"/>
              </a:ext>
            </a:extLst>
          </p:cNvPr>
          <p:cNvSpPr txBox="1"/>
          <p:nvPr/>
        </p:nvSpPr>
        <p:spPr>
          <a:xfrm>
            <a:off x="1518677" y="1717733"/>
            <a:ext cx="2894322" cy="116955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0F0F0"/>
                </a:solidFill>
                <a:effectLst/>
                <a:uLnTx/>
                <a:uFillTx/>
                <a:latin typeface="Arial" panose="020B0604020202020204" pitchFamily="34" charset="0"/>
                <a:ea typeface="+mn-ea"/>
                <a:cs typeface="Arial" panose="020B0604020202020204" pitchFamily="34" charset="0"/>
              </a:rPr>
              <a:t>As a critical service provider to the medical device industry, integrity is our most valuable asset. We strive on being honest, respectful, responsible and on keeping our word. We are insistent in providing moral standards to our services and in day-to-day job functions.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0F0F0"/>
                </a:solidFill>
                <a:effectLst/>
                <a:uLnTx/>
                <a:uFillTx/>
                <a:latin typeface="Arial" panose="020B0604020202020204" pitchFamily="34" charset="0"/>
                <a:ea typeface="+mn-ea"/>
                <a:cs typeface="Arial" panose="020B0604020202020204" pitchFamily="34" charset="0"/>
              </a:rPr>
              <a:t> </a:t>
            </a:r>
          </a:p>
        </p:txBody>
      </p:sp>
      <p:sp>
        <p:nvSpPr>
          <p:cNvPr id="5" name="AutoShape 4" descr="See the source image">
            <a:extLst>
              <a:ext uri="{FF2B5EF4-FFF2-40B4-BE49-F238E27FC236}">
                <a16:creationId xmlns:a16="http://schemas.microsoft.com/office/drawing/2014/main" id="{6680217E-C35D-435A-AB35-A9E3358BE2FE}"/>
              </a:ext>
            </a:extLst>
          </p:cNvPr>
          <p:cNvSpPr>
            <a:spLocks noChangeAspect="1" noChangeArrowheads="1"/>
          </p:cNvSpPr>
          <p:nvPr/>
        </p:nvSpPr>
        <p:spPr bwMode="auto">
          <a:xfrm>
            <a:off x="4419599" y="3276599"/>
            <a:ext cx="1198775" cy="1198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60" name="Picture 12" descr="Image result for Integrity Symbolism">
            <a:extLst>
              <a:ext uri="{FF2B5EF4-FFF2-40B4-BE49-F238E27FC236}">
                <a16:creationId xmlns:a16="http://schemas.microsoft.com/office/drawing/2014/main" id="{1349EA0E-1403-4B6A-BE97-23A81721F3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640" y="1728037"/>
            <a:ext cx="1289751" cy="10064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3461580-C2D1-5032-50D8-CD388F46979E}"/>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6923314" y="148671"/>
            <a:ext cx="2048046" cy="486346"/>
          </a:xfrm>
          <a:prstGeom prst="rect">
            <a:avLst/>
          </a:prstGeom>
          <a:noFill/>
        </p:spPr>
      </p:pic>
      <p:sp>
        <p:nvSpPr>
          <p:cNvPr id="2" name="Title 1">
            <a:extLst>
              <a:ext uri="{FF2B5EF4-FFF2-40B4-BE49-F238E27FC236}">
                <a16:creationId xmlns:a16="http://schemas.microsoft.com/office/drawing/2014/main" id="{8DCBA1AA-DBC4-4E69-8424-4F4709E7F215}"/>
              </a:ext>
            </a:extLst>
          </p:cNvPr>
          <p:cNvSpPr>
            <a:spLocks noGrp="1"/>
          </p:cNvSpPr>
          <p:nvPr>
            <p:ph type="title"/>
          </p:nvPr>
        </p:nvSpPr>
        <p:spPr>
          <a:xfrm>
            <a:off x="4981523" y="1263996"/>
            <a:ext cx="3883582" cy="486346"/>
          </a:xfrm>
        </p:spPr>
        <p:txBody>
          <a:bodyPr>
            <a:noAutofit/>
          </a:bodyPr>
          <a:lstStyle/>
          <a:p>
            <a:pPr algn="ctr"/>
            <a:r>
              <a:rPr lang="en-US" sz="6600" b="1" dirty="0">
                <a:solidFill>
                  <a:schemeClr val="accent1">
                    <a:lumMod val="75000"/>
                  </a:schemeClr>
                </a:solidFill>
              </a:rPr>
              <a:t>Our Values</a:t>
            </a:r>
            <a:endParaRPr lang="es-PR" sz="6600" b="1" dirty="0">
              <a:solidFill>
                <a:schemeClr val="accent1">
                  <a:lumMod val="75000"/>
                </a:schemeClr>
              </a:solidFill>
            </a:endParaRPr>
          </a:p>
        </p:txBody>
      </p:sp>
      <p:pic>
        <p:nvPicPr>
          <p:cNvPr id="4" name="Picture 3">
            <a:extLst>
              <a:ext uri="{FF2B5EF4-FFF2-40B4-BE49-F238E27FC236}">
                <a16:creationId xmlns:a16="http://schemas.microsoft.com/office/drawing/2014/main" id="{266D98F2-E61A-B3DC-EE83-BB9837F74012}"/>
              </a:ext>
            </a:extLst>
          </p:cNvPr>
          <p:cNvPicPr>
            <a:picLocks noChangeAspect="1"/>
          </p:cNvPicPr>
          <p:nvPr/>
        </p:nvPicPr>
        <p:blipFill>
          <a:blip r:embed="rId5"/>
          <a:stretch>
            <a:fillRect/>
          </a:stretch>
        </p:blipFill>
        <p:spPr>
          <a:xfrm>
            <a:off x="177044" y="3153038"/>
            <a:ext cx="1285347" cy="1006435"/>
          </a:xfrm>
          <a:prstGeom prst="rect">
            <a:avLst/>
          </a:prstGeom>
        </p:spPr>
      </p:pic>
      <p:sp>
        <p:nvSpPr>
          <p:cNvPr id="7" name="TextBox 6">
            <a:extLst>
              <a:ext uri="{FF2B5EF4-FFF2-40B4-BE49-F238E27FC236}">
                <a16:creationId xmlns:a16="http://schemas.microsoft.com/office/drawing/2014/main" id="{C123B085-A346-9130-00D8-392DD3E68AB0}"/>
              </a:ext>
            </a:extLst>
          </p:cNvPr>
          <p:cNvSpPr txBox="1"/>
          <p:nvPr/>
        </p:nvSpPr>
        <p:spPr>
          <a:xfrm>
            <a:off x="1518677" y="2999478"/>
            <a:ext cx="2894322" cy="147732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0F0F0"/>
                </a:solidFill>
                <a:effectLst/>
                <a:uLnTx/>
                <a:uFillTx/>
                <a:latin typeface="Arial" panose="020B0604020202020204" pitchFamily="34" charset="0"/>
                <a:ea typeface="+mn-ea"/>
                <a:cs typeface="Arial" panose="020B0604020202020204" pitchFamily="34" charset="0"/>
              </a:rPr>
              <a:t> Our cross-functional team structure provides opportunities to deliver more success through shared goals and mutual support. We always foment collaboration initiatives with our partners to align our service standards with their expectations. We also collaborate with different community initiatives and with public agencies when applicable.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0F0F0"/>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65ADC2BF-E6E2-C9E5-2523-588B3E2A3C7D}"/>
              </a:ext>
            </a:extLst>
          </p:cNvPr>
          <p:cNvPicPr>
            <a:picLocks noChangeAspect="1"/>
          </p:cNvPicPr>
          <p:nvPr/>
        </p:nvPicPr>
        <p:blipFill>
          <a:blip r:embed="rId6"/>
          <a:stretch>
            <a:fillRect/>
          </a:stretch>
        </p:blipFill>
        <p:spPr>
          <a:xfrm>
            <a:off x="207827" y="4911569"/>
            <a:ext cx="1216983" cy="1096668"/>
          </a:xfrm>
          <a:prstGeom prst="rect">
            <a:avLst/>
          </a:prstGeom>
        </p:spPr>
      </p:pic>
      <p:sp>
        <p:nvSpPr>
          <p:cNvPr id="9" name="TextBox 8">
            <a:extLst>
              <a:ext uri="{FF2B5EF4-FFF2-40B4-BE49-F238E27FC236}">
                <a16:creationId xmlns:a16="http://schemas.microsoft.com/office/drawing/2014/main" id="{09760129-8526-329E-9BDF-28529019D783}"/>
              </a:ext>
            </a:extLst>
          </p:cNvPr>
          <p:cNvSpPr txBox="1"/>
          <p:nvPr/>
        </p:nvSpPr>
        <p:spPr>
          <a:xfrm>
            <a:off x="1511382" y="4476807"/>
            <a:ext cx="2704594" cy="209288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0F0F0"/>
                </a:solidFill>
                <a:effectLst/>
                <a:uLnTx/>
                <a:uFillTx/>
                <a:latin typeface="Arial" panose="020B0604020202020204" pitchFamily="34" charset="0"/>
                <a:ea typeface="+mn-ea"/>
                <a:cs typeface="Arial" panose="020B0604020202020204" pitchFamily="34" charset="0"/>
              </a:rPr>
              <a:t>In STI, we aspire to be the best. We foster professional growth and provide tools to move forward as leaders within our organization by establishing a culture of exceptional execution and rewarding those who create great outcomes. We focus on solutions, and making an impact through our talents, passion, and hard work. We know that in order to give health care patients the products they deserve we need to apply excellence in all the steps we perform as the final link in the manufacturing chain of our partners.</a:t>
            </a:r>
          </a:p>
        </p:txBody>
      </p:sp>
      <p:pic>
        <p:nvPicPr>
          <p:cNvPr id="12" name="Picture 11">
            <a:extLst>
              <a:ext uri="{FF2B5EF4-FFF2-40B4-BE49-F238E27FC236}">
                <a16:creationId xmlns:a16="http://schemas.microsoft.com/office/drawing/2014/main" id="{78125710-2B1A-D3B1-8ED2-3531B67578D2}"/>
              </a:ext>
            </a:extLst>
          </p:cNvPr>
          <p:cNvPicPr>
            <a:picLocks noChangeAspect="1"/>
          </p:cNvPicPr>
          <p:nvPr/>
        </p:nvPicPr>
        <p:blipFill>
          <a:blip r:embed="rId7"/>
          <a:stretch>
            <a:fillRect/>
          </a:stretch>
        </p:blipFill>
        <p:spPr>
          <a:xfrm>
            <a:off x="172640" y="344543"/>
            <a:ext cx="1252170" cy="1062091"/>
          </a:xfrm>
          <a:prstGeom prst="rect">
            <a:avLst/>
          </a:prstGeom>
        </p:spPr>
      </p:pic>
      <p:sp>
        <p:nvSpPr>
          <p:cNvPr id="13" name="TextBox 12">
            <a:extLst>
              <a:ext uri="{FF2B5EF4-FFF2-40B4-BE49-F238E27FC236}">
                <a16:creationId xmlns:a16="http://schemas.microsoft.com/office/drawing/2014/main" id="{8E90AF7C-407C-647F-9F73-244726751E9D}"/>
              </a:ext>
            </a:extLst>
          </p:cNvPr>
          <p:cNvSpPr txBox="1"/>
          <p:nvPr/>
        </p:nvSpPr>
        <p:spPr>
          <a:xfrm>
            <a:off x="1506480" y="292249"/>
            <a:ext cx="3013887" cy="147732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0F0F0"/>
                </a:solidFill>
                <a:effectLst/>
                <a:uLnTx/>
                <a:uFillTx/>
                <a:latin typeface="Arial" panose="020B0604020202020204" pitchFamily="34" charset="0"/>
                <a:ea typeface="+mn-ea"/>
                <a:cs typeface="Arial" panose="020B0604020202020204" pitchFamily="34" charset="0"/>
              </a:rPr>
              <a:t>We are fully committed to the health care patients that will use medical devices sterilized by this company. We are committed in complying to the laws and regulations applicable to our business. We are fully committed to our partners, employees, the surrounding community, and all our stakeholders.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0F0F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0F0F0"/>
                </a:solidFill>
                <a:effectLst/>
                <a:uLnTx/>
                <a:uFillTx/>
                <a:latin typeface="Arial" panose="020B0604020202020204" pitchFamily="34" charset="0"/>
                <a:ea typeface="+mn-ea"/>
                <a:cs typeface="Arial" panose="020B0604020202020204" pitchFamily="34" charset="0"/>
              </a:rPr>
              <a:t> </a:t>
            </a:r>
          </a:p>
        </p:txBody>
      </p:sp>
      <p:pic>
        <p:nvPicPr>
          <p:cNvPr id="14" name="Picture 13">
            <a:extLst>
              <a:ext uri="{FF2B5EF4-FFF2-40B4-BE49-F238E27FC236}">
                <a16:creationId xmlns:a16="http://schemas.microsoft.com/office/drawing/2014/main" id="{5BD75E79-AB10-9ADF-0C09-55CBF3310715}"/>
              </a:ext>
            </a:extLst>
          </p:cNvPr>
          <p:cNvPicPr>
            <a:picLocks noChangeAspect="1"/>
          </p:cNvPicPr>
          <p:nvPr/>
        </p:nvPicPr>
        <p:blipFill>
          <a:blip r:embed="rId8"/>
          <a:stretch>
            <a:fillRect/>
          </a:stretch>
        </p:blipFill>
        <p:spPr>
          <a:xfrm>
            <a:off x="5759036" y="2887284"/>
            <a:ext cx="2292295" cy="2286198"/>
          </a:xfrm>
          <a:prstGeom prst="rect">
            <a:avLst/>
          </a:prstGeom>
        </p:spPr>
      </p:pic>
    </p:spTree>
    <p:extLst>
      <p:ext uri="{BB962C8B-B14F-4D97-AF65-F5344CB8AC3E}">
        <p14:creationId xmlns:p14="http://schemas.microsoft.com/office/powerpoint/2010/main" val="32177629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reeform: Shape 51">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83945" y="-1"/>
            <a:ext cx="4860055"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Freeform: Shape 53">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57088" y="0"/>
            <a:ext cx="4686912"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AutoShape 4" descr="See the source image">
            <a:extLst>
              <a:ext uri="{FF2B5EF4-FFF2-40B4-BE49-F238E27FC236}">
                <a16:creationId xmlns:a16="http://schemas.microsoft.com/office/drawing/2014/main" id="{6680217E-C35D-435A-AB35-A9E3358BE2FE}"/>
              </a:ext>
            </a:extLst>
          </p:cNvPr>
          <p:cNvSpPr>
            <a:spLocks noChangeAspect="1" noChangeArrowheads="1"/>
          </p:cNvSpPr>
          <p:nvPr/>
        </p:nvSpPr>
        <p:spPr bwMode="auto">
          <a:xfrm>
            <a:off x="4419599" y="3276599"/>
            <a:ext cx="1198775" cy="1198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7AC3696-C7D8-4A84-9A54-479D891191A8}"/>
              </a:ext>
            </a:extLst>
          </p:cNvPr>
          <p:cNvSpPr txBox="1"/>
          <p:nvPr/>
        </p:nvSpPr>
        <p:spPr>
          <a:xfrm>
            <a:off x="185015" y="635017"/>
            <a:ext cx="4098930" cy="160043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First Time Quality</a:t>
            </a:r>
            <a:endPar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Provide consistent service excellence: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Provide the appropriate training and resources that enable first time quality services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Simplify and standardize workflows and critical processes to improve execution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Keep production equipment running in optimal conditions</a:t>
            </a:r>
          </a:p>
        </p:txBody>
      </p:sp>
      <p:pic>
        <p:nvPicPr>
          <p:cNvPr id="3074" name="Picture 2" descr="Quality approvals for Meggitt Xiamen - Meggitt Xiamen">
            <a:extLst>
              <a:ext uri="{FF2B5EF4-FFF2-40B4-BE49-F238E27FC236}">
                <a16:creationId xmlns:a16="http://schemas.microsoft.com/office/drawing/2014/main" id="{38EF0B1D-B2CF-475B-8028-C8A3F1823E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4710" y="68281"/>
            <a:ext cx="1254542" cy="5564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5A9D718-C16F-2B1B-4DE6-FA8D66DAD737}"/>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6923314" y="148671"/>
            <a:ext cx="2048046" cy="486346"/>
          </a:xfrm>
          <a:prstGeom prst="rect">
            <a:avLst/>
          </a:prstGeom>
          <a:noFill/>
        </p:spPr>
      </p:pic>
      <p:sp>
        <p:nvSpPr>
          <p:cNvPr id="3" name="TextBox 2">
            <a:extLst>
              <a:ext uri="{FF2B5EF4-FFF2-40B4-BE49-F238E27FC236}">
                <a16:creationId xmlns:a16="http://schemas.microsoft.com/office/drawing/2014/main" id="{244D81B1-866C-3E3C-035D-7519C74DF7DA}"/>
              </a:ext>
            </a:extLst>
          </p:cNvPr>
          <p:cNvSpPr txBox="1"/>
          <p:nvPr/>
        </p:nvSpPr>
        <p:spPr>
          <a:xfrm>
            <a:off x="185015" y="2790398"/>
            <a:ext cx="4098930" cy="147732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Stakeholder Wellbeing</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Improve the wellbeing of our partners, employees, community members: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Provide growth opportunities to our employees and help them in living a healthy life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Maintain appropriate facilities and resources in order to guarantee a best-in-class service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Being a good corporate neighbor and making ourselves available to the community’s needs</a:t>
            </a:r>
          </a:p>
        </p:txBody>
      </p:sp>
      <p:sp>
        <p:nvSpPr>
          <p:cNvPr id="2" name="Title 1">
            <a:extLst>
              <a:ext uri="{FF2B5EF4-FFF2-40B4-BE49-F238E27FC236}">
                <a16:creationId xmlns:a16="http://schemas.microsoft.com/office/drawing/2014/main" id="{8DCBA1AA-DBC4-4E69-8424-4F4709E7F215}"/>
              </a:ext>
            </a:extLst>
          </p:cNvPr>
          <p:cNvSpPr>
            <a:spLocks noGrp="1"/>
          </p:cNvSpPr>
          <p:nvPr>
            <p:ph type="title"/>
          </p:nvPr>
        </p:nvSpPr>
        <p:spPr>
          <a:xfrm>
            <a:off x="4629832" y="1033287"/>
            <a:ext cx="4341528" cy="793043"/>
          </a:xfrm>
        </p:spPr>
        <p:txBody>
          <a:bodyPr>
            <a:noAutofit/>
          </a:bodyPr>
          <a:lstStyle/>
          <a:p>
            <a:pPr algn="ctr">
              <a:lnSpc>
                <a:spcPct val="100000"/>
              </a:lnSpc>
            </a:pPr>
            <a:r>
              <a:rPr lang="en-US" sz="4000" b="1" dirty="0">
                <a:solidFill>
                  <a:schemeClr val="accent1">
                    <a:lumMod val="75000"/>
                  </a:schemeClr>
                </a:solidFill>
              </a:rPr>
              <a:t>True North Elements </a:t>
            </a:r>
            <a:endParaRPr lang="es-PR" sz="4000" b="1" dirty="0">
              <a:solidFill>
                <a:schemeClr val="accent1">
                  <a:lumMod val="75000"/>
                </a:schemeClr>
              </a:solidFill>
            </a:endParaRPr>
          </a:p>
        </p:txBody>
      </p:sp>
      <p:pic>
        <p:nvPicPr>
          <p:cNvPr id="4" name="Picture 3">
            <a:extLst>
              <a:ext uri="{FF2B5EF4-FFF2-40B4-BE49-F238E27FC236}">
                <a16:creationId xmlns:a16="http://schemas.microsoft.com/office/drawing/2014/main" id="{166B4414-A816-7649-7ED8-3833B9858170}"/>
              </a:ext>
            </a:extLst>
          </p:cNvPr>
          <p:cNvPicPr>
            <a:picLocks noChangeAspect="1"/>
          </p:cNvPicPr>
          <p:nvPr/>
        </p:nvPicPr>
        <p:blipFill>
          <a:blip r:embed="rId5"/>
          <a:stretch>
            <a:fillRect/>
          </a:stretch>
        </p:blipFill>
        <p:spPr>
          <a:xfrm>
            <a:off x="5567824" y="2501053"/>
            <a:ext cx="2292295" cy="2286198"/>
          </a:xfrm>
          <a:prstGeom prst="rect">
            <a:avLst/>
          </a:prstGeom>
        </p:spPr>
      </p:pic>
      <p:pic>
        <p:nvPicPr>
          <p:cNvPr id="6" name="Picture 5">
            <a:extLst>
              <a:ext uri="{FF2B5EF4-FFF2-40B4-BE49-F238E27FC236}">
                <a16:creationId xmlns:a16="http://schemas.microsoft.com/office/drawing/2014/main" id="{2F5AAB87-57A4-5D53-ABD6-0A60494EC1EE}"/>
              </a:ext>
            </a:extLst>
          </p:cNvPr>
          <p:cNvPicPr>
            <a:picLocks noChangeAspect="1"/>
          </p:cNvPicPr>
          <p:nvPr/>
        </p:nvPicPr>
        <p:blipFill>
          <a:blip r:embed="rId6"/>
          <a:stretch>
            <a:fillRect/>
          </a:stretch>
        </p:blipFill>
        <p:spPr>
          <a:xfrm>
            <a:off x="1394710" y="2141372"/>
            <a:ext cx="1309377" cy="610793"/>
          </a:xfrm>
          <a:prstGeom prst="rect">
            <a:avLst/>
          </a:prstGeom>
        </p:spPr>
      </p:pic>
      <p:sp>
        <p:nvSpPr>
          <p:cNvPr id="7" name="TextBox 6">
            <a:extLst>
              <a:ext uri="{FF2B5EF4-FFF2-40B4-BE49-F238E27FC236}">
                <a16:creationId xmlns:a16="http://schemas.microsoft.com/office/drawing/2014/main" id="{6081B0FF-EDCA-3CE4-A733-3FCC2EB91CC8}"/>
              </a:ext>
            </a:extLst>
          </p:cNvPr>
          <p:cNvSpPr txBox="1"/>
          <p:nvPr/>
        </p:nvSpPr>
        <p:spPr>
          <a:xfrm>
            <a:off x="271587" y="4975480"/>
            <a:ext cx="4098930" cy="147732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Waste Reduction and Continuous Improvement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Establish a process excellence foundation by:</a:t>
            </a:r>
          </a:p>
          <a:p>
            <a:pPr marL="628650" lvl="1" indent="-171450">
              <a:buFont typeface="Arial" panose="020B0604020202020204" pitchFamily="34" charset="0"/>
              <a:buChar cha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Identifying waste in our processes and focusing on removing it using lean initiatives </a:t>
            </a:r>
          </a:p>
          <a:p>
            <a:pPr marL="628650" lvl="1" indent="-171450">
              <a:buFont typeface="Arial" panose="020B0604020202020204" pitchFamily="34" charset="0"/>
              <a:buChar cha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Identifying continuous improvement opportunities to maintain appropriate facilities and to apply best business practices</a:t>
            </a:r>
          </a:p>
          <a:p>
            <a:pPr marL="628650" lvl="1" indent="-171450">
              <a:buFont typeface="Arial" panose="020B0604020202020204" pitchFamily="34" charset="0"/>
              <a:buChar cha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Offering an environment of continuous development where you can do, and become, your best</a:t>
            </a:r>
          </a:p>
        </p:txBody>
      </p:sp>
      <p:pic>
        <p:nvPicPr>
          <p:cNvPr id="8" name="Picture 7">
            <a:extLst>
              <a:ext uri="{FF2B5EF4-FFF2-40B4-BE49-F238E27FC236}">
                <a16:creationId xmlns:a16="http://schemas.microsoft.com/office/drawing/2014/main" id="{95BA455D-F005-A319-1C03-514D26DD6999}"/>
              </a:ext>
            </a:extLst>
          </p:cNvPr>
          <p:cNvPicPr>
            <a:picLocks noChangeAspect="1"/>
          </p:cNvPicPr>
          <p:nvPr/>
        </p:nvPicPr>
        <p:blipFill>
          <a:blip r:embed="rId7"/>
          <a:stretch>
            <a:fillRect/>
          </a:stretch>
        </p:blipFill>
        <p:spPr>
          <a:xfrm>
            <a:off x="1414936" y="4305959"/>
            <a:ext cx="1289151" cy="615665"/>
          </a:xfrm>
          <a:prstGeom prst="rect">
            <a:avLst/>
          </a:prstGeom>
        </p:spPr>
      </p:pic>
    </p:spTree>
    <p:extLst>
      <p:ext uri="{BB962C8B-B14F-4D97-AF65-F5344CB8AC3E}">
        <p14:creationId xmlns:p14="http://schemas.microsoft.com/office/powerpoint/2010/main" val="36401349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BA1AA-DBC4-4E69-8424-4F4709E7F215}"/>
              </a:ext>
            </a:extLst>
          </p:cNvPr>
          <p:cNvSpPr>
            <a:spLocks noGrp="1"/>
          </p:cNvSpPr>
          <p:nvPr>
            <p:ph type="title"/>
          </p:nvPr>
        </p:nvSpPr>
        <p:spPr>
          <a:xfrm>
            <a:off x="286753" y="644350"/>
            <a:ext cx="3883582" cy="1325563"/>
          </a:xfrm>
        </p:spPr>
        <p:txBody>
          <a:bodyPr>
            <a:normAutofit/>
          </a:bodyPr>
          <a:lstStyle/>
          <a:p>
            <a:r>
              <a:rPr lang="en-US" sz="4400" dirty="0">
                <a:solidFill>
                  <a:srgbClr val="FFFFFF"/>
                </a:solidFill>
              </a:rPr>
              <a:t>THANKS</a:t>
            </a:r>
            <a:endParaRPr lang="es-PR" dirty="0"/>
          </a:p>
        </p:txBody>
      </p:sp>
      <p:sp>
        <p:nvSpPr>
          <p:cNvPr id="59" name="Freeform: Shape 51">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83945" y="-1"/>
            <a:ext cx="4860055"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Shape 53">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57088" y="0"/>
            <a:ext cx="4686912"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Picture 16">
            <a:extLst>
              <a:ext uri="{FF2B5EF4-FFF2-40B4-BE49-F238E27FC236}">
                <a16:creationId xmlns:a16="http://schemas.microsoft.com/office/drawing/2014/main" id="{9F1BE69C-327D-4420-95DF-0B4B04F40B6C}"/>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5067274" y="2449703"/>
            <a:ext cx="3466539" cy="1958594"/>
          </a:xfrm>
          <a:prstGeom prst="rect">
            <a:avLst/>
          </a:prstGeom>
          <a:noFill/>
        </p:spPr>
      </p:pic>
    </p:spTree>
    <p:extLst>
      <p:ext uri="{BB962C8B-B14F-4D97-AF65-F5344CB8AC3E}">
        <p14:creationId xmlns:p14="http://schemas.microsoft.com/office/powerpoint/2010/main" val="408301880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reeform: Shape 51">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83945" y="-1"/>
            <a:ext cx="4860055"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Shape 53">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57088" y="0"/>
            <a:ext cx="4686912"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Picture 16">
            <a:extLst>
              <a:ext uri="{FF2B5EF4-FFF2-40B4-BE49-F238E27FC236}">
                <a16:creationId xmlns:a16="http://schemas.microsoft.com/office/drawing/2014/main" id="{9F1BE69C-327D-4420-95DF-0B4B04F40B6C}"/>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6923314" y="148671"/>
            <a:ext cx="2048046" cy="486346"/>
          </a:xfrm>
          <a:prstGeom prst="rect">
            <a:avLst/>
          </a:prstGeom>
          <a:noFill/>
        </p:spPr>
      </p:pic>
      <p:pic>
        <p:nvPicPr>
          <p:cNvPr id="3" name="Picture 2">
            <a:extLst>
              <a:ext uri="{FF2B5EF4-FFF2-40B4-BE49-F238E27FC236}">
                <a16:creationId xmlns:a16="http://schemas.microsoft.com/office/drawing/2014/main" id="{35C1EA6C-A313-40F7-8173-842166299823}"/>
              </a:ext>
            </a:extLst>
          </p:cNvPr>
          <p:cNvPicPr>
            <a:picLocks noChangeAspect="1"/>
          </p:cNvPicPr>
          <p:nvPr/>
        </p:nvPicPr>
        <p:blipFill>
          <a:blip r:embed="rId4">
            <a:alphaModFix amt="70000"/>
          </a:blip>
          <a:stretch>
            <a:fillRect/>
          </a:stretch>
        </p:blipFill>
        <p:spPr>
          <a:xfrm>
            <a:off x="299698" y="229354"/>
            <a:ext cx="3627865" cy="2612457"/>
          </a:xfrm>
          <a:prstGeom prst="rect">
            <a:avLst/>
          </a:prstGeom>
        </p:spPr>
      </p:pic>
      <p:pic>
        <p:nvPicPr>
          <p:cNvPr id="2" name="Picture 1">
            <a:extLst>
              <a:ext uri="{FF2B5EF4-FFF2-40B4-BE49-F238E27FC236}">
                <a16:creationId xmlns:a16="http://schemas.microsoft.com/office/drawing/2014/main" id="{2A040159-C804-8D5B-DBC1-AF769C1AC4A0}"/>
              </a:ext>
            </a:extLst>
          </p:cNvPr>
          <p:cNvPicPr>
            <a:picLocks noChangeAspect="1"/>
          </p:cNvPicPr>
          <p:nvPr/>
        </p:nvPicPr>
        <p:blipFill>
          <a:blip r:embed="rId5"/>
          <a:stretch>
            <a:fillRect/>
          </a:stretch>
        </p:blipFill>
        <p:spPr>
          <a:xfrm>
            <a:off x="299698" y="3607570"/>
            <a:ext cx="3627865" cy="2612457"/>
          </a:xfrm>
          <a:prstGeom prst="rect">
            <a:avLst/>
          </a:prstGeom>
        </p:spPr>
      </p:pic>
      <p:pic>
        <p:nvPicPr>
          <p:cNvPr id="4" name="Picture 3">
            <a:extLst>
              <a:ext uri="{FF2B5EF4-FFF2-40B4-BE49-F238E27FC236}">
                <a16:creationId xmlns:a16="http://schemas.microsoft.com/office/drawing/2014/main" id="{31A34BA3-7A40-B965-2E1F-7BD5FC308242}"/>
              </a:ext>
            </a:extLst>
          </p:cNvPr>
          <p:cNvPicPr>
            <a:picLocks noChangeAspect="1"/>
          </p:cNvPicPr>
          <p:nvPr/>
        </p:nvPicPr>
        <p:blipFill>
          <a:blip r:embed="rId6"/>
          <a:stretch>
            <a:fillRect/>
          </a:stretch>
        </p:blipFill>
        <p:spPr>
          <a:xfrm>
            <a:off x="4635630" y="1374217"/>
            <a:ext cx="4335730" cy="3269500"/>
          </a:xfrm>
          <a:prstGeom prst="rect">
            <a:avLst/>
          </a:prstGeom>
        </p:spPr>
      </p:pic>
    </p:spTree>
    <p:extLst>
      <p:ext uri="{BB962C8B-B14F-4D97-AF65-F5344CB8AC3E}">
        <p14:creationId xmlns:p14="http://schemas.microsoft.com/office/powerpoint/2010/main" val="286717606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BA1AA-DBC4-4E69-8424-4F4709E7F215}"/>
              </a:ext>
            </a:extLst>
          </p:cNvPr>
          <p:cNvSpPr>
            <a:spLocks noGrp="1"/>
          </p:cNvSpPr>
          <p:nvPr>
            <p:ph type="title"/>
          </p:nvPr>
        </p:nvSpPr>
        <p:spPr>
          <a:xfrm>
            <a:off x="172640" y="148670"/>
            <a:ext cx="3883582" cy="486346"/>
          </a:xfrm>
        </p:spPr>
        <p:txBody>
          <a:bodyPr>
            <a:normAutofit fontScale="90000"/>
          </a:bodyPr>
          <a:lstStyle/>
          <a:p>
            <a:r>
              <a:rPr lang="en-US"/>
              <a:t>ABOUT US</a:t>
            </a:r>
            <a:endParaRPr lang="es-PR"/>
          </a:p>
        </p:txBody>
      </p:sp>
      <p:sp>
        <p:nvSpPr>
          <p:cNvPr id="3" name="Content Placeholder 2">
            <a:extLst>
              <a:ext uri="{FF2B5EF4-FFF2-40B4-BE49-F238E27FC236}">
                <a16:creationId xmlns:a16="http://schemas.microsoft.com/office/drawing/2014/main" id="{FBCB4B38-30A2-4000-AAC0-CCE92B7DBEF7}"/>
              </a:ext>
            </a:extLst>
          </p:cNvPr>
          <p:cNvSpPr>
            <a:spLocks noGrp="1" noChangeAspect="1"/>
          </p:cNvSpPr>
          <p:nvPr>
            <p:ph idx="1"/>
          </p:nvPr>
        </p:nvSpPr>
        <p:spPr>
          <a:xfrm>
            <a:off x="172640" y="262759"/>
            <a:ext cx="3884086" cy="3166241"/>
          </a:xfrm>
        </p:spPr>
        <p:txBody>
          <a:bodyPr anchor="t">
            <a:noAutofit/>
          </a:bodyPr>
          <a:lstStyle/>
          <a:p>
            <a:pPr marL="0" indent="0">
              <a:buNone/>
            </a:pPr>
            <a:endParaRPr lang="en-US" sz="2000" dirty="0">
              <a:latin typeface="Arial" panose="020B0604020202020204" pitchFamily="34" charset="0"/>
              <a:cs typeface="Arial" panose="020B0604020202020204" pitchFamily="34" charset="0"/>
            </a:endParaRPr>
          </a:p>
          <a:p>
            <a:pPr fontAlgn="base"/>
            <a:r>
              <a:rPr lang="en-US" sz="2400" dirty="0">
                <a:latin typeface="Arial" panose="020B0604020202020204" pitchFamily="34" charset="0"/>
                <a:cs typeface="Arial" panose="020B0604020202020204" pitchFamily="34" charset="0"/>
              </a:rPr>
              <a:t>Puerto Rican corporation founded in 1986. Present day has 43 employees</a:t>
            </a:r>
          </a:p>
          <a:p>
            <a:pPr fontAlgn="base"/>
            <a:r>
              <a:rPr lang="en-US" sz="2400" dirty="0">
                <a:latin typeface="Arial" panose="020B0604020202020204" pitchFamily="34" charset="0"/>
                <a:cs typeface="Arial" panose="020B0604020202020204" pitchFamily="34" charset="0"/>
              </a:rPr>
              <a:t>Minority and </a:t>
            </a:r>
            <a:r>
              <a:rPr lang="en-US" sz="2400" dirty="0" err="1">
                <a:latin typeface="Arial" panose="020B0604020202020204" pitchFamily="34" charset="0"/>
                <a:cs typeface="Arial" panose="020B0604020202020204" pitchFamily="34" charset="0"/>
              </a:rPr>
              <a:t>Hubzone</a:t>
            </a:r>
            <a:r>
              <a:rPr lang="en-US" sz="2400" dirty="0">
                <a:latin typeface="Arial" panose="020B0604020202020204" pitchFamily="34" charset="0"/>
                <a:cs typeface="Arial" panose="020B0604020202020204" pitchFamily="34" charset="0"/>
              </a:rPr>
              <a:t> certificates</a:t>
            </a:r>
          </a:p>
          <a:p>
            <a:pPr fontAlgn="base"/>
            <a:r>
              <a:rPr lang="en-US" sz="2400" dirty="0">
                <a:latin typeface="Arial" panose="020B0604020202020204" pitchFamily="34" charset="0"/>
                <a:cs typeface="Arial" panose="020B0604020202020204" pitchFamily="34" charset="0"/>
              </a:rPr>
              <a:t>24/7 – 365 Operations</a:t>
            </a:r>
          </a:p>
          <a:p>
            <a:pPr fontAlgn="base"/>
            <a:r>
              <a:rPr lang="en-US" sz="2400" dirty="0">
                <a:latin typeface="Arial" panose="020B0604020202020204" pitchFamily="34" charset="0"/>
                <a:cs typeface="Arial" panose="020B0604020202020204" pitchFamily="34" charset="0"/>
              </a:rPr>
              <a:t>Distribution Division: STI distributes disposable garments (PPE) and cleanroom cleaning supplies</a:t>
            </a:r>
          </a:p>
          <a:p>
            <a:pPr fontAlgn="base"/>
            <a:r>
              <a:rPr lang="en-US" sz="2400" dirty="0">
                <a:latin typeface="Arial" panose="020B0604020202020204" pitchFamily="34" charset="0"/>
                <a:cs typeface="Arial" panose="020B0604020202020204" pitchFamily="34" charset="0"/>
              </a:rPr>
              <a:t>Specialized in contract sterilization of medical devices with Ethylene Oxide (EO) and sterilization validation services. </a:t>
            </a:r>
          </a:p>
          <a:p>
            <a:pPr fontAlgn="base"/>
            <a:endParaRPr lang="en-US" sz="2000" dirty="0">
              <a:latin typeface="Arial" panose="020B0604020202020204" pitchFamily="34" charset="0"/>
              <a:cs typeface="Arial" panose="020B0604020202020204" pitchFamily="34" charset="0"/>
            </a:endParaRPr>
          </a:p>
        </p:txBody>
      </p:sp>
      <p:sp>
        <p:nvSpPr>
          <p:cNvPr id="59" name="Freeform: Shape 51">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83945" y="-1"/>
            <a:ext cx="4860055"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Shape 53">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57088" y="0"/>
            <a:ext cx="4686912"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Picture 16">
            <a:extLst>
              <a:ext uri="{FF2B5EF4-FFF2-40B4-BE49-F238E27FC236}">
                <a16:creationId xmlns:a16="http://schemas.microsoft.com/office/drawing/2014/main" id="{9F1BE69C-327D-4420-95DF-0B4B04F40B6C}"/>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6923314" y="148671"/>
            <a:ext cx="2048046" cy="486346"/>
          </a:xfrm>
          <a:prstGeom prst="rect">
            <a:avLst/>
          </a:prstGeom>
          <a:noFill/>
        </p:spPr>
      </p:pic>
      <p:pic>
        <p:nvPicPr>
          <p:cNvPr id="4" name="Picture 3">
            <a:extLst>
              <a:ext uri="{FF2B5EF4-FFF2-40B4-BE49-F238E27FC236}">
                <a16:creationId xmlns:a16="http://schemas.microsoft.com/office/drawing/2014/main" id="{E36D84F0-1E2E-54C9-D7DA-BFDE97AB11B8}"/>
              </a:ext>
            </a:extLst>
          </p:cNvPr>
          <p:cNvPicPr>
            <a:picLocks noChangeAspect="1"/>
          </p:cNvPicPr>
          <p:nvPr/>
        </p:nvPicPr>
        <p:blipFill>
          <a:blip r:embed="rId5"/>
          <a:stretch>
            <a:fillRect/>
          </a:stretch>
        </p:blipFill>
        <p:spPr>
          <a:xfrm>
            <a:off x="4623956" y="1433928"/>
            <a:ext cx="4353176" cy="1558436"/>
          </a:xfrm>
          <a:prstGeom prst="rect">
            <a:avLst/>
          </a:prstGeom>
        </p:spPr>
      </p:pic>
      <p:pic>
        <p:nvPicPr>
          <p:cNvPr id="5" name="Picture 4">
            <a:extLst>
              <a:ext uri="{FF2B5EF4-FFF2-40B4-BE49-F238E27FC236}">
                <a16:creationId xmlns:a16="http://schemas.microsoft.com/office/drawing/2014/main" id="{4FC561CD-8DC5-77F1-0140-8257EF16020E}"/>
              </a:ext>
            </a:extLst>
          </p:cNvPr>
          <p:cNvPicPr>
            <a:picLocks noChangeAspect="1"/>
          </p:cNvPicPr>
          <p:nvPr/>
        </p:nvPicPr>
        <p:blipFill>
          <a:blip r:embed="rId6"/>
          <a:stretch>
            <a:fillRect/>
          </a:stretch>
        </p:blipFill>
        <p:spPr>
          <a:xfrm>
            <a:off x="4624265" y="3229930"/>
            <a:ext cx="4354083" cy="848153"/>
          </a:xfrm>
          <a:prstGeom prst="rect">
            <a:avLst/>
          </a:prstGeom>
        </p:spPr>
      </p:pic>
      <p:pic>
        <p:nvPicPr>
          <p:cNvPr id="6" name="Picture 5">
            <a:extLst>
              <a:ext uri="{FF2B5EF4-FFF2-40B4-BE49-F238E27FC236}">
                <a16:creationId xmlns:a16="http://schemas.microsoft.com/office/drawing/2014/main" id="{17A2C744-6CC4-D5F5-B311-30DCA92C92D4}"/>
              </a:ext>
            </a:extLst>
          </p:cNvPr>
          <p:cNvPicPr>
            <a:picLocks noChangeAspect="1"/>
          </p:cNvPicPr>
          <p:nvPr/>
        </p:nvPicPr>
        <p:blipFill>
          <a:blip r:embed="rId7"/>
          <a:stretch>
            <a:fillRect/>
          </a:stretch>
        </p:blipFill>
        <p:spPr>
          <a:xfrm>
            <a:off x="4623957" y="4453512"/>
            <a:ext cx="4353175" cy="971928"/>
          </a:xfrm>
          <a:prstGeom prst="rect">
            <a:avLst/>
          </a:prstGeom>
        </p:spPr>
      </p:pic>
    </p:spTree>
    <p:extLst>
      <p:ext uri="{BB962C8B-B14F-4D97-AF65-F5344CB8AC3E}">
        <p14:creationId xmlns:p14="http://schemas.microsoft.com/office/powerpoint/2010/main" val="84981119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BA1AA-DBC4-4E69-8424-4F4709E7F215}"/>
              </a:ext>
            </a:extLst>
          </p:cNvPr>
          <p:cNvSpPr>
            <a:spLocks noGrp="1"/>
          </p:cNvSpPr>
          <p:nvPr>
            <p:ph type="title"/>
          </p:nvPr>
        </p:nvSpPr>
        <p:spPr>
          <a:xfrm>
            <a:off x="172640" y="148670"/>
            <a:ext cx="3883582" cy="486346"/>
          </a:xfrm>
        </p:spPr>
        <p:txBody>
          <a:bodyPr>
            <a:noAutofit/>
          </a:bodyPr>
          <a:lstStyle/>
          <a:p>
            <a:pPr algn="ctr"/>
            <a:r>
              <a:rPr lang="en-US" sz="2400" dirty="0"/>
              <a:t>Importance of EO Sterilization </a:t>
            </a:r>
            <a:endParaRPr lang="es-PR" sz="2400" dirty="0"/>
          </a:p>
        </p:txBody>
      </p:sp>
      <p:sp>
        <p:nvSpPr>
          <p:cNvPr id="59" name="Freeform: Shape 51">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83945" y="-1"/>
            <a:ext cx="4860055"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Shape 53">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57088" y="0"/>
            <a:ext cx="4686912"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Picture 16">
            <a:extLst>
              <a:ext uri="{FF2B5EF4-FFF2-40B4-BE49-F238E27FC236}">
                <a16:creationId xmlns:a16="http://schemas.microsoft.com/office/drawing/2014/main" id="{9F1BE69C-327D-4420-95DF-0B4B04F40B6C}"/>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6923314" y="148671"/>
            <a:ext cx="2048046" cy="486346"/>
          </a:xfrm>
          <a:prstGeom prst="rect">
            <a:avLst/>
          </a:prstGeom>
          <a:noFill/>
        </p:spPr>
      </p:pic>
      <p:sp>
        <p:nvSpPr>
          <p:cNvPr id="10" name="Content Placeholder 2">
            <a:extLst>
              <a:ext uri="{FF2B5EF4-FFF2-40B4-BE49-F238E27FC236}">
                <a16:creationId xmlns:a16="http://schemas.microsoft.com/office/drawing/2014/main" id="{DE52813A-876C-EEA4-9E2A-604ABF487336}"/>
              </a:ext>
            </a:extLst>
          </p:cNvPr>
          <p:cNvSpPr txBox="1">
            <a:spLocks/>
          </p:cNvSpPr>
          <p:nvPr/>
        </p:nvSpPr>
        <p:spPr>
          <a:xfrm>
            <a:off x="80327" y="918318"/>
            <a:ext cx="4194926" cy="34487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Calibri" panose="020F0502020204030204"/>
                <a:ea typeface="+mn-ea"/>
                <a:cs typeface="+mn-cs"/>
              </a:rPr>
              <a:t>For many medical devices, due to their size, shape, complexity or material composition, ethylene oxide (EO) is the only option for sterilization. For these products, alternatives such as steam, radiation or other sterilant do not achieve the needed levels of sterility assurance. In addition, for some medical devices, using non-</a:t>
            </a:r>
            <a:r>
              <a:rPr kumimoji="0" lang="en-US" sz="1600" b="0" i="0" u="none" strike="noStrike" kern="1200" cap="none" spc="0" normalizeH="0" baseline="0" noProof="0" dirty="0" err="1">
                <a:ln>
                  <a:noFill/>
                </a:ln>
                <a:effectLst/>
                <a:uLnTx/>
                <a:uFillTx/>
                <a:latin typeface="Calibri" panose="020F0502020204030204"/>
                <a:ea typeface="+mn-ea"/>
                <a:cs typeface="+mn-cs"/>
              </a:rPr>
              <a:t>EtO</a:t>
            </a:r>
            <a:r>
              <a:rPr kumimoji="0" lang="en-US" sz="1600" b="0" i="0" u="none" strike="noStrike" kern="1200" cap="none" spc="0" normalizeH="0" baseline="0" noProof="0" dirty="0">
                <a:ln>
                  <a:noFill/>
                </a:ln>
                <a:effectLst/>
                <a:uLnTx/>
                <a:uFillTx/>
                <a:latin typeface="Calibri" panose="020F0502020204030204"/>
                <a:ea typeface="+mn-ea"/>
                <a:cs typeface="+mn-cs"/>
              </a:rPr>
              <a:t> sterilization methods will result in material degradation, rendering the products potentially unsafe for patients.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latin typeface="Calibri" panose="020F0502020204030204"/>
                <a:ea typeface="+mn-ea"/>
                <a:cs typeface="+mn-cs"/>
              </a:rPr>
              <a:t>More than 20 billion devices sold in the U.S. every year are sterilized with ethylene oxide, accounting for approximately 50% of devices that require sterilization.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effectLst/>
              <a:uLnTx/>
              <a:uFillTx/>
              <a:latin typeface="Calibri" panose="020F0502020204030204"/>
              <a:ea typeface="+mn-ea"/>
              <a:cs typeface="+mn-cs"/>
            </a:endParaRPr>
          </a:p>
        </p:txBody>
      </p:sp>
      <p:sp>
        <p:nvSpPr>
          <p:cNvPr id="12" name="Content Placeholder 2">
            <a:extLst>
              <a:ext uri="{FF2B5EF4-FFF2-40B4-BE49-F238E27FC236}">
                <a16:creationId xmlns:a16="http://schemas.microsoft.com/office/drawing/2014/main" id="{B8177F19-792F-BCF5-194B-712A24095436}"/>
              </a:ext>
            </a:extLst>
          </p:cNvPr>
          <p:cNvSpPr txBox="1">
            <a:spLocks/>
          </p:cNvSpPr>
          <p:nvPr/>
        </p:nvSpPr>
        <p:spPr>
          <a:xfrm>
            <a:off x="4556512" y="715894"/>
            <a:ext cx="4587488" cy="4649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sng" strike="noStrike" kern="1200" cap="none" spc="0" normalizeH="0" baseline="0" noProof="0" dirty="0">
                <a:ln>
                  <a:noFill/>
                </a:ln>
                <a:solidFill>
                  <a:sysClr val="windowText" lastClr="000000"/>
                </a:solidFill>
                <a:effectLst/>
                <a:uLnTx/>
                <a:uFillTx/>
                <a:latin typeface="Calibri" panose="020F0502020204030204"/>
                <a:ea typeface="+mn-ea"/>
                <a:cs typeface="+mn-cs"/>
              </a:rPr>
              <a:t>Examples of Medical Devices that require EO sterilization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400" b="0" i="0" u="sng"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4093FAC-EDCB-727E-D1E6-C5BFD65703F8}"/>
              </a:ext>
            </a:extLst>
          </p:cNvPr>
          <p:cNvPicPr>
            <a:picLocks noChangeAspect="1"/>
          </p:cNvPicPr>
          <p:nvPr/>
        </p:nvPicPr>
        <p:blipFill>
          <a:blip r:embed="rId5"/>
          <a:stretch>
            <a:fillRect/>
          </a:stretch>
        </p:blipFill>
        <p:spPr>
          <a:xfrm>
            <a:off x="7464898" y="1341404"/>
            <a:ext cx="1494404" cy="1025633"/>
          </a:xfrm>
          <a:prstGeom prst="rect">
            <a:avLst/>
          </a:prstGeom>
        </p:spPr>
      </p:pic>
      <p:pic>
        <p:nvPicPr>
          <p:cNvPr id="4" name="Picture 3">
            <a:extLst>
              <a:ext uri="{FF2B5EF4-FFF2-40B4-BE49-F238E27FC236}">
                <a16:creationId xmlns:a16="http://schemas.microsoft.com/office/drawing/2014/main" id="{A4F91398-B57E-E2B7-2641-AA327844CA25}"/>
              </a:ext>
            </a:extLst>
          </p:cNvPr>
          <p:cNvPicPr>
            <a:picLocks noChangeAspect="1"/>
          </p:cNvPicPr>
          <p:nvPr/>
        </p:nvPicPr>
        <p:blipFill>
          <a:blip r:embed="rId6"/>
          <a:stretch>
            <a:fillRect/>
          </a:stretch>
        </p:blipFill>
        <p:spPr>
          <a:xfrm>
            <a:off x="4786332" y="1084438"/>
            <a:ext cx="1147886" cy="1347404"/>
          </a:xfrm>
          <a:prstGeom prst="rect">
            <a:avLst/>
          </a:prstGeom>
        </p:spPr>
      </p:pic>
      <p:pic>
        <p:nvPicPr>
          <p:cNvPr id="5" name="Picture 4">
            <a:extLst>
              <a:ext uri="{FF2B5EF4-FFF2-40B4-BE49-F238E27FC236}">
                <a16:creationId xmlns:a16="http://schemas.microsoft.com/office/drawing/2014/main" id="{98240F48-77BC-35D0-C142-56C57CDB46C5}"/>
              </a:ext>
            </a:extLst>
          </p:cNvPr>
          <p:cNvPicPr>
            <a:picLocks noChangeAspect="1"/>
          </p:cNvPicPr>
          <p:nvPr/>
        </p:nvPicPr>
        <p:blipFill>
          <a:blip r:embed="rId7"/>
          <a:stretch>
            <a:fillRect/>
          </a:stretch>
        </p:blipFill>
        <p:spPr>
          <a:xfrm>
            <a:off x="2100947" y="4421878"/>
            <a:ext cx="1263767" cy="865914"/>
          </a:xfrm>
          <a:prstGeom prst="rect">
            <a:avLst/>
          </a:prstGeom>
        </p:spPr>
      </p:pic>
      <p:pic>
        <p:nvPicPr>
          <p:cNvPr id="6" name="Picture 5">
            <a:extLst>
              <a:ext uri="{FF2B5EF4-FFF2-40B4-BE49-F238E27FC236}">
                <a16:creationId xmlns:a16="http://schemas.microsoft.com/office/drawing/2014/main" id="{5B535818-72B3-155B-82F9-51B28F1B2841}"/>
              </a:ext>
            </a:extLst>
          </p:cNvPr>
          <p:cNvPicPr>
            <a:picLocks noChangeAspect="1"/>
          </p:cNvPicPr>
          <p:nvPr/>
        </p:nvPicPr>
        <p:blipFill>
          <a:blip r:embed="rId8"/>
          <a:stretch>
            <a:fillRect/>
          </a:stretch>
        </p:blipFill>
        <p:spPr>
          <a:xfrm>
            <a:off x="3631210" y="4572551"/>
            <a:ext cx="758084" cy="1712162"/>
          </a:xfrm>
          <a:prstGeom prst="rect">
            <a:avLst/>
          </a:prstGeom>
        </p:spPr>
      </p:pic>
      <p:pic>
        <p:nvPicPr>
          <p:cNvPr id="7" name="Picture 6">
            <a:extLst>
              <a:ext uri="{FF2B5EF4-FFF2-40B4-BE49-F238E27FC236}">
                <a16:creationId xmlns:a16="http://schemas.microsoft.com/office/drawing/2014/main" id="{F6750A5A-2794-E077-9817-16AEF98FE133}"/>
              </a:ext>
            </a:extLst>
          </p:cNvPr>
          <p:cNvPicPr>
            <a:picLocks noChangeAspect="1"/>
          </p:cNvPicPr>
          <p:nvPr/>
        </p:nvPicPr>
        <p:blipFill>
          <a:blip r:embed="rId9"/>
          <a:stretch>
            <a:fillRect/>
          </a:stretch>
        </p:blipFill>
        <p:spPr>
          <a:xfrm>
            <a:off x="5206303" y="5644252"/>
            <a:ext cx="1544222" cy="1092830"/>
          </a:xfrm>
          <a:prstGeom prst="rect">
            <a:avLst/>
          </a:prstGeom>
        </p:spPr>
      </p:pic>
      <p:pic>
        <p:nvPicPr>
          <p:cNvPr id="8" name="Picture 7">
            <a:extLst>
              <a:ext uri="{FF2B5EF4-FFF2-40B4-BE49-F238E27FC236}">
                <a16:creationId xmlns:a16="http://schemas.microsoft.com/office/drawing/2014/main" id="{0C4D15F5-F6F8-E00A-DC5E-7F01E52053EA}"/>
              </a:ext>
            </a:extLst>
          </p:cNvPr>
          <p:cNvPicPr>
            <a:picLocks noChangeAspect="1"/>
          </p:cNvPicPr>
          <p:nvPr/>
        </p:nvPicPr>
        <p:blipFill>
          <a:blip r:embed="rId10"/>
          <a:stretch>
            <a:fillRect/>
          </a:stretch>
        </p:blipFill>
        <p:spPr>
          <a:xfrm>
            <a:off x="7175225" y="5679281"/>
            <a:ext cx="1544223" cy="892651"/>
          </a:xfrm>
          <a:prstGeom prst="rect">
            <a:avLst/>
          </a:prstGeom>
        </p:spPr>
      </p:pic>
      <p:pic>
        <p:nvPicPr>
          <p:cNvPr id="9" name="Picture 8">
            <a:extLst>
              <a:ext uri="{FF2B5EF4-FFF2-40B4-BE49-F238E27FC236}">
                <a16:creationId xmlns:a16="http://schemas.microsoft.com/office/drawing/2014/main" id="{F0999687-7067-F019-7030-5662CAF8A697}"/>
              </a:ext>
            </a:extLst>
          </p:cNvPr>
          <p:cNvPicPr>
            <a:picLocks noChangeAspect="1"/>
          </p:cNvPicPr>
          <p:nvPr/>
        </p:nvPicPr>
        <p:blipFill>
          <a:blip r:embed="rId11"/>
          <a:stretch>
            <a:fillRect/>
          </a:stretch>
        </p:blipFill>
        <p:spPr>
          <a:xfrm>
            <a:off x="2100947" y="5644252"/>
            <a:ext cx="1370334" cy="1065078"/>
          </a:xfrm>
          <a:prstGeom prst="rect">
            <a:avLst/>
          </a:prstGeom>
        </p:spPr>
      </p:pic>
      <p:pic>
        <p:nvPicPr>
          <p:cNvPr id="11" name="Picture 10">
            <a:extLst>
              <a:ext uri="{FF2B5EF4-FFF2-40B4-BE49-F238E27FC236}">
                <a16:creationId xmlns:a16="http://schemas.microsoft.com/office/drawing/2014/main" id="{0EA06DBA-54CD-B733-B31D-654BFB53D862}"/>
              </a:ext>
            </a:extLst>
          </p:cNvPr>
          <p:cNvPicPr>
            <a:picLocks noChangeAspect="1"/>
          </p:cNvPicPr>
          <p:nvPr/>
        </p:nvPicPr>
        <p:blipFill>
          <a:blip r:embed="rId12"/>
          <a:stretch>
            <a:fillRect/>
          </a:stretch>
        </p:blipFill>
        <p:spPr>
          <a:xfrm>
            <a:off x="6656460" y="3683723"/>
            <a:ext cx="1599429" cy="817176"/>
          </a:xfrm>
          <a:prstGeom prst="rect">
            <a:avLst/>
          </a:prstGeom>
        </p:spPr>
      </p:pic>
      <p:pic>
        <p:nvPicPr>
          <p:cNvPr id="13" name="Picture 12">
            <a:extLst>
              <a:ext uri="{FF2B5EF4-FFF2-40B4-BE49-F238E27FC236}">
                <a16:creationId xmlns:a16="http://schemas.microsoft.com/office/drawing/2014/main" id="{B394764A-AFAE-8FEA-0948-8599F28F8718}"/>
              </a:ext>
            </a:extLst>
          </p:cNvPr>
          <p:cNvPicPr>
            <a:picLocks noChangeAspect="1"/>
          </p:cNvPicPr>
          <p:nvPr/>
        </p:nvPicPr>
        <p:blipFill>
          <a:blip r:embed="rId13"/>
          <a:stretch>
            <a:fillRect/>
          </a:stretch>
        </p:blipFill>
        <p:spPr>
          <a:xfrm>
            <a:off x="6640674" y="2638991"/>
            <a:ext cx="1989365" cy="893812"/>
          </a:xfrm>
          <a:prstGeom prst="rect">
            <a:avLst/>
          </a:prstGeom>
        </p:spPr>
      </p:pic>
      <p:pic>
        <p:nvPicPr>
          <p:cNvPr id="22" name="Picture 21">
            <a:extLst>
              <a:ext uri="{FF2B5EF4-FFF2-40B4-BE49-F238E27FC236}">
                <a16:creationId xmlns:a16="http://schemas.microsoft.com/office/drawing/2014/main" id="{153EFC22-89A3-9640-F18B-4EC2BE25791A}"/>
              </a:ext>
            </a:extLst>
          </p:cNvPr>
          <p:cNvPicPr>
            <a:picLocks noChangeAspect="1"/>
          </p:cNvPicPr>
          <p:nvPr/>
        </p:nvPicPr>
        <p:blipFill>
          <a:blip r:embed="rId14"/>
          <a:stretch>
            <a:fillRect/>
          </a:stretch>
        </p:blipFill>
        <p:spPr>
          <a:xfrm>
            <a:off x="6148350" y="1102476"/>
            <a:ext cx="966087" cy="1178771"/>
          </a:xfrm>
          <a:prstGeom prst="rect">
            <a:avLst/>
          </a:prstGeom>
        </p:spPr>
      </p:pic>
      <p:pic>
        <p:nvPicPr>
          <p:cNvPr id="23" name="Picture 22">
            <a:extLst>
              <a:ext uri="{FF2B5EF4-FFF2-40B4-BE49-F238E27FC236}">
                <a16:creationId xmlns:a16="http://schemas.microsoft.com/office/drawing/2014/main" id="{1A272635-BF46-E529-287F-6C3C85AE115E}"/>
              </a:ext>
            </a:extLst>
          </p:cNvPr>
          <p:cNvPicPr>
            <a:picLocks noChangeAspect="1"/>
          </p:cNvPicPr>
          <p:nvPr/>
        </p:nvPicPr>
        <p:blipFill>
          <a:blip r:embed="rId15"/>
          <a:stretch>
            <a:fillRect/>
          </a:stretch>
        </p:blipFill>
        <p:spPr>
          <a:xfrm>
            <a:off x="4942320" y="3683723"/>
            <a:ext cx="1291449" cy="1689336"/>
          </a:xfrm>
          <a:prstGeom prst="rect">
            <a:avLst/>
          </a:prstGeom>
        </p:spPr>
      </p:pic>
      <p:pic>
        <p:nvPicPr>
          <p:cNvPr id="24" name="Picture 23">
            <a:extLst>
              <a:ext uri="{FF2B5EF4-FFF2-40B4-BE49-F238E27FC236}">
                <a16:creationId xmlns:a16="http://schemas.microsoft.com/office/drawing/2014/main" id="{8C977468-144C-96C3-D008-7BCBAF025B37}"/>
              </a:ext>
            </a:extLst>
          </p:cNvPr>
          <p:cNvPicPr>
            <a:picLocks noChangeAspect="1"/>
          </p:cNvPicPr>
          <p:nvPr/>
        </p:nvPicPr>
        <p:blipFill>
          <a:blip r:embed="rId16"/>
          <a:stretch>
            <a:fillRect/>
          </a:stretch>
        </p:blipFill>
        <p:spPr>
          <a:xfrm>
            <a:off x="264669" y="5501016"/>
            <a:ext cx="1663135" cy="1065078"/>
          </a:xfrm>
          <a:prstGeom prst="rect">
            <a:avLst/>
          </a:prstGeom>
        </p:spPr>
      </p:pic>
      <p:pic>
        <p:nvPicPr>
          <p:cNvPr id="25" name="Picture 24">
            <a:extLst>
              <a:ext uri="{FF2B5EF4-FFF2-40B4-BE49-F238E27FC236}">
                <a16:creationId xmlns:a16="http://schemas.microsoft.com/office/drawing/2014/main" id="{FD8EE232-2F3E-B319-3C3C-1493183A7162}"/>
              </a:ext>
            </a:extLst>
          </p:cNvPr>
          <p:cNvPicPr>
            <a:picLocks noChangeAspect="1"/>
          </p:cNvPicPr>
          <p:nvPr/>
        </p:nvPicPr>
        <p:blipFill>
          <a:blip r:embed="rId17"/>
          <a:stretch>
            <a:fillRect/>
          </a:stretch>
        </p:blipFill>
        <p:spPr>
          <a:xfrm>
            <a:off x="6461492" y="4572551"/>
            <a:ext cx="1989366" cy="899863"/>
          </a:xfrm>
          <a:prstGeom prst="rect">
            <a:avLst/>
          </a:prstGeom>
        </p:spPr>
      </p:pic>
      <p:pic>
        <p:nvPicPr>
          <p:cNvPr id="26" name="Picture 25">
            <a:extLst>
              <a:ext uri="{FF2B5EF4-FFF2-40B4-BE49-F238E27FC236}">
                <a16:creationId xmlns:a16="http://schemas.microsoft.com/office/drawing/2014/main" id="{83835C4D-172E-FFD7-9FD7-AFAD7A2F642C}"/>
              </a:ext>
            </a:extLst>
          </p:cNvPr>
          <p:cNvPicPr>
            <a:picLocks noChangeAspect="1"/>
          </p:cNvPicPr>
          <p:nvPr/>
        </p:nvPicPr>
        <p:blipFill>
          <a:blip r:embed="rId18"/>
          <a:stretch>
            <a:fillRect/>
          </a:stretch>
        </p:blipFill>
        <p:spPr>
          <a:xfrm>
            <a:off x="4786332" y="2478577"/>
            <a:ext cx="1626620" cy="1059627"/>
          </a:xfrm>
          <a:prstGeom prst="rect">
            <a:avLst/>
          </a:prstGeom>
        </p:spPr>
      </p:pic>
      <p:pic>
        <p:nvPicPr>
          <p:cNvPr id="27" name="Picture 26">
            <a:extLst>
              <a:ext uri="{FF2B5EF4-FFF2-40B4-BE49-F238E27FC236}">
                <a16:creationId xmlns:a16="http://schemas.microsoft.com/office/drawing/2014/main" id="{EFAE5A5A-2CAE-EDAB-1731-E160E610544A}"/>
              </a:ext>
            </a:extLst>
          </p:cNvPr>
          <p:cNvPicPr>
            <a:picLocks noChangeAspect="1"/>
          </p:cNvPicPr>
          <p:nvPr/>
        </p:nvPicPr>
        <p:blipFill>
          <a:blip r:embed="rId19"/>
          <a:stretch>
            <a:fillRect/>
          </a:stretch>
        </p:blipFill>
        <p:spPr>
          <a:xfrm>
            <a:off x="413739" y="4333280"/>
            <a:ext cx="1398909" cy="1065079"/>
          </a:xfrm>
          <a:prstGeom prst="rect">
            <a:avLst/>
          </a:prstGeom>
        </p:spPr>
      </p:pic>
    </p:spTree>
    <p:extLst>
      <p:ext uri="{BB962C8B-B14F-4D97-AF65-F5344CB8AC3E}">
        <p14:creationId xmlns:p14="http://schemas.microsoft.com/office/powerpoint/2010/main" val="416417318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BA1AA-DBC4-4E69-8424-4F4709E7F215}"/>
              </a:ext>
            </a:extLst>
          </p:cNvPr>
          <p:cNvSpPr>
            <a:spLocks noGrp="1"/>
          </p:cNvSpPr>
          <p:nvPr>
            <p:ph type="title"/>
          </p:nvPr>
        </p:nvSpPr>
        <p:spPr>
          <a:xfrm>
            <a:off x="198880" y="141900"/>
            <a:ext cx="4258208" cy="486346"/>
          </a:xfrm>
        </p:spPr>
        <p:txBody>
          <a:bodyPr>
            <a:noAutofit/>
          </a:bodyPr>
          <a:lstStyle/>
          <a:p>
            <a:r>
              <a:rPr lang="en-US" sz="3600" dirty="0"/>
              <a:t>Other Business Units</a:t>
            </a:r>
            <a:endParaRPr lang="es-PR" sz="3600" dirty="0"/>
          </a:p>
        </p:txBody>
      </p:sp>
      <p:sp>
        <p:nvSpPr>
          <p:cNvPr id="59" name="Freeform: Shape 51">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83945" y="-1"/>
            <a:ext cx="4860055"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Shape 53">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57088" y="0"/>
            <a:ext cx="4686912"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Picture 16">
            <a:extLst>
              <a:ext uri="{FF2B5EF4-FFF2-40B4-BE49-F238E27FC236}">
                <a16:creationId xmlns:a16="http://schemas.microsoft.com/office/drawing/2014/main" id="{9F1BE69C-327D-4420-95DF-0B4B04F40B6C}"/>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6923314" y="148671"/>
            <a:ext cx="2048046" cy="486346"/>
          </a:xfrm>
          <a:prstGeom prst="rect">
            <a:avLst/>
          </a:prstGeom>
          <a:noFill/>
        </p:spPr>
      </p:pic>
      <p:pic>
        <p:nvPicPr>
          <p:cNvPr id="12" name="Picture 11">
            <a:extLst>
              <a:ext uri="{FF2B5EF4-FFF2-40B4-BE49-F238E27FC236}">
                <a16:creationId xmlns:a16="http://schemas.microsoft.com/office/drawing/2014/main" id="{1B1611D3-0D03-4F79-B1D8-77D0A6CC2D56}"/>
              </a:ext>
            </a:extLst>
          </p:cNvPr>
          <p:cNvPicPr>
            <a:picLocks noChangeAspect="1"/>
          </p:cNvPicPr>
          <p:nvPr/>
        </p:nvPicPr>
        <p:blipFill>
          <a:blip r:embed="rId5"/>
          <a:stretch>
            <a:fillRect/>
          </a:stretch>
        </p:blipFill>
        <p:spPr>
          <a:xfrm>
            <a:off x="5067122" y="1641529"/>
            <a:ext cx="3584577" cy="3574941"/>
          </a:xfrm>
          <a:prstGeom prst="rect">
            <a:avLst/>
          </a:prstGeom>
        </p:spPr>
      </p:pic>
      <p:pic>
        <p:nvPicPr>
          <p:cNvPr id="20" name="Picture 19">
            <a:extLst>
              <a:ext uri="{FF2B5EF4-FFF2-40B4-BE49-F238E27FC236}">
                <a16:creationId xmlns:a16="http://schemas.microsoft.com/office/drawing/2014/main" id="{C3121C67-98B8-488F-8927-F81BF82E7F3A}"/>
              </a:ext>
            </a:extLst>
          </p:cNvPr>
          <p:cNvPicPr>
            <a:picLocks noChangeAspect="1"/>
          </p:cNvPicPr>
          <p:nvPr/>
        </p:nvPicPr>
        <p:blipFill>
          <a:blip r:embed="rId6"/>
          <a:stretch>
            <a:fillRect/>
          </a:stretch>
        </p:blipFill>
        <p:spPr>
          <a:xfrm>
            <a:off x="492301" y="1607752"/>
            <a:ext cx="3095951" cy="1234432"/>
          </a:xfrm>
          <a:prstGeom prst="rect">
            <a:avLst/>
          </a:prstGeom>
        </p:spPr>
      </p:pic>
      <p:pic>
        <p:nvPicPr>
          <p:cNvPr id="6" name="Picture 5">
            <a:extLst>
              <a:ext uri="{FF2B5EF4-FFF2-40B4-BE49-F238E27FC236}">
                <a16:creationId xmlns:a16="http://schemas.microsoft.com/office/drawing/2014/main" id="{7B36DB61-3C0D-4477-A765-788AE96C7D05}"/>
              </a:ext>
            </a:extLst>
          </p:cNvPr>
          <p:cNvPicPr>
            <a:picLocks noChangeAspect="1"/>
          </p:cNvPicPr>
          <p:nvPr/>
        </p:nvPicPr>
        <p:blipFill>
          <a:blip r:embed="rId7"/>
          <a:stretch>
            <a:fillRect/>
          </a:stretch>
        </p:blipFill>
        <p:spPr>
          <a:xfrm>
            <a:off x="492301" y="3254442"/>
            <a:ext cx="3095951" cy="1345842"/>
          </a:xfrm>
          <a:prstGeom prst="rect">
            <a:avLst/>
          </a:prstGeom>
        </p:spPr>
      </p:pic>
      <p:sp>
        <p:nvSpPr>
          <p:cNvPr id="19" name="TextBox 18">
            <a:extLst>
              <a:ext uri="{FF2B5EF4-FFF2-40B4-BE49-F238E27FC236}">
                <a16:creationId xmlns:a16="http://schemas.microsoft.com/office/drawing/2014/main" id="{8E7D0DFA-6F4A-5100-3BB2-D32A1A6195E3}"/>
              </a:ext>
            </a:extLst>
          </p:cNvPr>
          <p:cNvSpPr txBox="1"/>
          <p:nvPr/>
        </p:nvSpPr>
        <p:spPr>
          <a:xfrm>
            <a:off x="300892" y="639183"/>
            <a:ext cx="3755329" cy="923330"/>
          </a:xfrm>
          <a:prstGeom prst="rect">
            <a:avLst/>
          </a:prstGeom>
          <a:noFill/>
        </p:spPr>
        <p:txBody>
          <a:bodyPr wrap="square">
            <a:spAutoFit/>
          </a:bodyPr>
          <a:lstStyle/>
          <a:p>
            <a:pPr algn="ctr"/>
            <a:r>
              <a:rPr lang="en-US" dirty="0"/>
              <a:t>Repalletization Division:     </a:t>
            </a:r>
          </a:p>
          <a:p>
            <a:pPr algn="ctr"/>
            <a:r>
              <a:rPr lang="en-US" dirty="0"/>
              <a:t> Perform Direct Shipment and Pick Packing Services</a:t>
            </a:r>
          </a:p>
        </p:txBody>
      </p:sp>
      <p:sp>
        <p:nvSpPr>
          <p:cNvPr id="21" name="TextBox 20">
            <a:extLst>
              <a:ext uri="{FF2B5EF4-FFF2-40B4-BE49-F238E27FC236}">
                <a16:creationId xmlns:a16="http://schemas.microsoft.com/office/drawing/2014/main" id="{C44F2356-A563-B05D-693F-36B21FFBBCF7}"/>
              </a:ext>
            </a:extLst>
          </p:cNvPr>
          <p:cNvSpPr txBox="1"/>
          <p:nvPr/>
        </p:nvSpPr>
        <p:spPr>
          <a:xfrm>
            <a:off x="141152" y="4611659"/>
            <a:ext cx="4056222" cy="369332"/>
          </a:xfrm>
          <a:prstGeom prst="rect">
            <a:avLst/>
          </a:prstGeom>
          <a:noFill/>
        </p:spPr>
        <p:txBody>
          <a:bodyPr wrap="square">
            <a:spAutoFit/>
          </a:bodyPr>
          <a:lstStyle/>
          <a:p>
            <a:pPr algn="ctr"/>
            <a:r>
              <a:rPr lang="en-US" dirty="0"/>
              <a:t>Custom </a:t>
            </a:r>
            <a:r>
              <a:rPr lang="en-US"/>
              <a:t>Made Covers</a:t>
            </a:r>
            <a:endParaRPr lang="en-US" dirty="0"/>
          </a:p>
        </p:txBody>
      </p:sp>
      <p:sp>
        <p:nvSpPr>
          <p:cNvPr id="3" name="TextBox 2">
            <a:extLst>
              <a:ext uri="{FF2B5EF4-FFF2-40B4-BE49-F238E27FC236}">
                <a16:creationId xmlns:a16="http://schemas.microsoft.com/office/drawing/2014/main" id="{18D5A663-3566-29B6-864F-D8B975029CBF}"/>
              </a:ext>
            </a:extLst>
          </p:cNvPr>
          <p:cNvSpPr txBox="1"/>
          <p:nvPr/>
        </p:nvSpPr>
        <p:spPr>
          <a:xfrm>
            <a:off x="113861" y="2792777"/>
            <a:ext cx="4056222" cy="369332"/>
          </a:xfrm>
          <a:prstGeom prst="rect">
            <a:avLst/>
          </a:prstGeom>
          <a:noFill/>
        </p:spPr>
        <p:txBody>
          <a:bodyPr wrap="square">
            <a:spAutoFit/>
          </a:bodyPr>
          <a:lstStyle/>
          <a:p>
            <a:pPr algn="ctr"/>
            <a:r>
              <a:rPr lang="en-US" dirty="0"/>
              <a:t>Warehousing Services</a:t>
            </a:r>
          </a:p>
        </p:txBody>
      </p:sp>
      <p:pic>
        <p:nvPicPr>
          <p:cNvPr id="5" name="Picture 4" descr="A picture containing indoor&#10;&#10;Description automatically generated">
            <a:extLst>
              <a:ext uri="{FF2B5EF4-FFF2-40B4-BE49-F238E27FC236}">
                <a16:creationId xmlns:a16="http://schemas.microsoft.com/office/drawing/2014/main" id="{6BF7ACF5-F8D4-CDA8-15D9-DA542C55A5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892" y="5082199"/>
            <a:ext cx="1797789" cy="1348342"/>
          </a:xfrm>
          <a:prstGeom prst="rect">
            <a:avLst/>
          </a:prstGeom>
        </p:spPr>
      </p:pic>
      <p:pic>
        <p:nvPicPr>
          <p:cNvPr id="8" name="Picture 7" descr="A picture containing indoor&#10;&#10;Description automatically generated">
            <a:extLst>
              <a:ext uri="{FF2B5EF4-FFF2-40B4-BE49-F238E27FC236}">
                <a16:creationId xmlns:a16="http://schemas.microsoft.com/office/drawing/2014/main" id="{990637A1-4784-334D-9AC5-FFECB28A2B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04442" y="5216470"/>
            <a:ext cx="2048046" cy="1536035"/>
          </a:xfrm>
          <a:prstGeom prst="rect">
            <a:avLst/>
          </a:prstGeom>
        </p:spPr>
      </p:pic>
    </p:spTree>
    <p:extLst>
      <p:ext uri="{BB962C8B-B14F-4D97-AF65-F5344CB8AC3E}">
        <p14:creationId xmlns:p14="http://schemas.microsoft.com/office/powerpoint/2010/main" val="100499076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reeform: Shape 51">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83945" y="-1"/>
            <a:ext cx="4860055"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Shape 53">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57088" y="0"/>
            <a:ext cx="4686912"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Picture 16">
            <a:extLst>
              <a:ext uri="{FF2B5EF4-FFF2-40B4-BE49-F238E27FC236}">
                <a16:creationId xmlns:a16="http://schemas.microsoft.com/office/drawing/2014/main" id="{9F1BE69C-327D-4420-95DF-0B4B04F40B6C}"/>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6923314" y="148671"/>
            <a:ext cx="2048046" cy="486346"/>
          </a:xfrm>
          <a:prstGeom prst="rect">
            <a:avLst/>
          </a:prstGeom>
          <a:noFill/>
        </p:spPr>
      </p:pic>
      <p:pic>
        <p:nvPicPr>
          <p:cNvPr id="16" name="Picture 15">
            <a:extLst>
              <a:ext uri="{FF2B5EF4-FFF2-40B4-BE49-F238E27FC236}">
                <a16:creationId xmlns:a16="http://schemas.microsoft.com/office/drawing/2014/main" id="{FE2EE859-B9CE-8B5D-A4AB-A0AFADC37459}"/>
              </a:ext>
            </a:extLst>
          </p:cNvPr>
          <p:cNvPicPr>
            <a:picLocks noChangeAspect="1"/>
          </p:cNvPicPr>
          <p:nvPr/>
        </p:nvPicPr>
        <p:blipFill>
          <a:blip r:embed="rId5"/>
          <a:stretch>
            <a:fillRect/>
          </a:stretch>
        </p:blipFill>
        <p:spPr>
          <a:xfrm>
            <a:off x="1583919" y="4539453"/>
            <a:ext cx="1346443" cy="1713440"/>
          </a:xfrm>
          <a:prstGeom prst="rect">
            <a:avLst/>
          </a:prstGeom>
        </p:spPr>
      </p:pic>
      <p:pic>
        <p:nvPicPr>
          <p:cNvPr id="19" name="Picture 18">
            <a:extLst>
              <a:ext uri="{FF2B5EF4-FFF2-40B4-BE49-F238E27FC236}">
                <a16:creationId xmlns:a16="http://schemas.microsoft.com/office/drawing/2014/main" id="{3156688F-1B2D-8734-156E-16325006F955}"/>
              </a:ext>
            </a:extLst>
          </p:cNvPr>
          <p:cNvPicPr>
            <a:picLocks noChangeAspect="1"/>
          </p:cNvPicPr>
          <p:nvPr/>
        </p:nvPicPr>
        <p:blipFill>
          <a:blip r:embed="rId6"/>
          <a:stretch>
            <a:fillRect/>
          </a:stretch>
        </p:blipFill>
        <p:spPr>
          <a:xfrm>
            <a:off x="3110462" y="4921624"/>
            <a:ext cx="1306050" cy="1505732"/>
          </a:xfrm>
          <a:prstGeom prst="rect">
            <a:avLst/>
          </a:prstGeom>
        </p:spPr>
      </p:pic>
      <p:pic>
        <p:nvPicPr>
          <p:cNvPr id="5" name="Picture 4">
            <a:extLst>
              <a:ext uri="{FF2B5EF4-FFF2-40B4-BE49-F238E27FC236}">
                <a16:creationId xmlns:a16="http://schemas.microsoft.com/office/drawing/2014/main" id="{3605EA10-E3DC-4FB1-8FCD-A37199D48BCD}"/>
              </a:ext>
            </a:extLst>
          </p:cNvPr>
          <p:cNvPicPr>
            <a:picLocks noChangeAspect="1"/>
          </p:cNvPicPr>
          <p:nvPr/>
        </p:nvPicPr>
        <p:blipFill>
          <a:blip r:embed="rId7"/>
          <a:stretch>
            <a:fillRect/>
          </a:stretch>
        </p:blipFill>
        <p:spPr>
          <a:xfrm>
            <a:off x="1508607" y="635017"/>
            <a:ext cx="1026516" cy="1205772"/>
          </a:xfrm>
          <a:prstGeom prst="rect">
            <a:avLst/>
          </a:prstGeom>
        </p:spPr>
      </p:pic>
      <p:pic>
        <p:nvPicPr>
          <p:cNvPr id="8" name="Picture 7">
            <a:extLst>
              <a:ext uri="{FF2B5EF4-FFF2-40B4-BE49-F238E27FC236}">
                <a16:creationId xmlns:a16="http://schemas.microsoft.com/office/drawing/2014/main" id="{7749A705-90A9-4835-9A80-AC72487753FE}"/>
              </a:ext>
            </a:extLst>
          </p:cNvPr>
          <p:cNvPicPr>
            <a:picLocks noChangeAspect="1"/>
          </p:cNvPicPr>
          <p:nvPr/>
        </p:nvPicPr>
        <p:blipFill>
          <a:blip r:embed="rId8"/>
          <a:stretch>
            <a:fillRect/>
          </a:stretch>
        </p:blipFill>
        <p:spPr>
          <a:xfrm>
            <a:off x="147057" y="132475"/>
            <a:ext cx="1012545" cy="1169169"/>
          </a:xfrm>
          <a:prstGeom prst="rect">
            <a:avLst/>
          </a:prstGeom>
        </p:spPr>
      </p:pic>
      <p:pic>
        <p:nvPicPr>
          <p:cNvPr id="15" name="Picture 14">
            <a:extLst>
              <a:ext uri="{FF2B5EF4-FFF2-40B4-BE49-F238E27FC236}">
                <a16:creationId xmlns:a16="http://schemas.microsoft.com/office/drawing/2014/main" id="{F62A7F27-7F9F-40B9-98B3-8F9CC8C03371}"/>
              </a:ext>
            </a:extLst>
          </p:cNvPr>
          <p:cNvPicPr>
            <a:picLocks noChangeAspect="1"/>
          </p:cNvPicPr>
          <p:nvPr/>
        </p:nvPicPr>
        <p:blipFill>
          <a:blip r:embed="rId9"/>
          <a:stretch>
            <a:fillRect/>
          </a:stretch>
        </p:blipFill>
        <p:spPr>
          <a:xfrm>
            <a:off x="1800128" y="2244051"/>
            <a:ext cx="832443" cy="2068246"/>
          </a:xfrm>
          <a:prstGeom prst="rect">
            <a:avLst/>
          </a:prstGeom>
        </p:spPr>
      </p:pic>
      <p:pic>
        <p:nvPicPr>
          <p:cNvPr id="18" name="Picture 17">
            <a:extLst>
              <a:ext uri="{FF2B5EF4-FFF2-40B4-BE49-F238E27FC236}">
                <a16:creationId xmlns:a16="http://schemas.microsoft.com/office/drawing/2014/main" id="{D2D51869-7198-4F5C-862C-913C3894E731}"/>
              </a:ext>
            </a:extLst>
          </p:cNvPr>
          <p:cNvPicPr>
            <a:picLocks noChangeAspect="1"/>
          </p:cNvPicPr>
          <p:nvPr/>
        </p:nvPicPr>
        <p:blipFill>
          <a:blip r:embed="rId10"/>
          <a:stretch>
            <a:fillRect/>
          </a:stretch>
        </p:blipFill>
        <p:spPr>
          <a:xfrm>
            <a:off x="270529" y="3920904"/>
            <a:ext cx="1053185" cy="1237098"/>
          </a:xfrm>
          <a:prstGeom prst="rect">
            <a:avLst/>
          </a:prstGeom>
        </p:spPr>
      </p:pic>
      <p:pic>
        <p:nvPicPr>
          <p:cNvPr id="10" name="Picture 9">
            <a:extLst>
              <a:ext uri="{FF2B5EF4-FFF2-40B4-BE49-F238E27FC236}">
                <a16:creationId xmlns:a16="http://schemas.microsoft.com/office/drawing/2014/main" id="{10728B76-AF2A-7DB2-D31D-0C79B01A5F48}"/>
              </a:ext>
            </a:extLst>
          </p:cNvPr>
          <p:cNvPicPr>
            <a:picLocks noChangeAspect="1"/>
          </p:cNvPicPr>
          <p:nvPr/>
        </p:nvPicPr>
        <p:blipFill>
          <a:blip r:embed="rId11"/>
          <a:stretch>
            <a:fillRect/>
          </a:stretch>
        </p:blipFill>
        <p:spPr>
          <a:xfrm>
            <a:off x="3055796" y="2750832"/>
            <a:ext cx="1056022" cy="1580059"/>
          </a:xfrm>
          <a:prstGeom prst="rect">
            <a:avLst/>
          </a:prstGeom>
        </p:spPr>
      </p:pic>
      <p:pic>
        <p:nvPicPr>
          <p:cNvPr id="21" name="Picture 20">
            <a:extLst>
              <a:ext uri="{FF2B5EF4-FFF2-40B4-BE49-F238E27FC236}">
                <a16:creationId xmlns:a16="http://schemas.microsoft.com/office/drawing/2014/main" id="{A8C36788-193E-B16E-9350-E74FB0431BDC}"/>
              </a:ext>
            </a:extLst>
          </p:cNvPr>
          <p:cNvPicPr>
            <a:picLocks noChangeAspect="1"/>
          </p:cNvPicPr>
          <p:nvPr/>
        </p:nvPicPr>
        <p:blipFill>
          <a:blip r:embed="rId12"/>
          <a:stretch>
            <a:fillRect/>
          </a:stretch>
        </p:blipFill>
        <p:spPr>
          <a:xfrm>
            <a:off x="3077286" y="1301644"/>
            <a:ext cx="982226" cy="1225466"/>
          </a:xfrm>
          <a:prstGeom prst="rect">
            <a:avLst/>
          </a:prstGeom>
        </p:spPr>
      </p:pic>
      <p:pic>
        <p:nvPicPr>
          <p:cNvPr id="6" name="Picture 5">
            <a:extLst>
              <a:ext uri="{FF2B5EF4-FFF2-40B4-BE49-F238E27FC236}">
                <a16:creationId xmlns:a16="http://schemas.microsoft.com/office/drawing/2014/main" id="{738FD5BC-73CA-780F-3289-366A41B8878D}"/>
              </a:ext>
            </a:extLst>
          </p:cNvPr>
          <p:cNvPicPr>
            <a:picLocks noChangeAspect="1"/>
          </p:cNvPicPr>
          <p:nvPr/>
        </p:nvPicPr>
        <p:blipFill>
          <a:blip r:embed="rId13"/>
          <a:stretch>
            <a:fillRect/>
          </a:stretch>
        </p:blipFill>
        <p:spPr>
          <a:xfrm>
            <a:off x="107373" y="5418595"/>
            <a:ext cx="1346443" cy="1225745"/>
          </a:xfrm>
          <a:prstGeom prst="rect">
            <a:avLst/>
          </a:prstGeom>
        </p:spPr>
      </p:pic>
      <p:pic>
        <p:nvPicPr>
          <p:cNvPr id="7" name="Picture 6">
            <a:extLst>
              <a:ext uri="{FF2B5EF4-FFF2-40B4-BE49-F238E27FC236}">
                <a16:creationId xmlns:a16="http://schemas.microsoft.com/office/drawing/2014/main" id="{79D006E5-0A74-1828-1EF9-05B5777DA77E}"/>
              </a:ext>
            </a:extLst>
          </p:cNvPr>
          <p:cNvPicPr>
            <a:picLocks noChangeAspect="1"/>
          </p:cNvPicPr>
          <p:nvPr/>
        </p:nvPicPr>
        <p:blipFill>
          <a:blip r:embed="rId14"/>
          <a:stretch>
            <a:fillRect/>
          </a:stretch>
        </p:blipFill>
        <p:spPr>
          <a:xfrm>
            <a:off x="142759" y="2067477"/>
            <a:ext cx="1361523" cy="1361523"/>
          </a:xfrm>
          <a:prstGeom prst="rect">
            <a:avLst/>
          </a:prstGeom>
        </p:spPr>
      </p:pic>
      <p:sp>
        <p:nvSpPr>
          <p:cNvPr id="3" name="Content Placeholder 2">
            <a:extLst>
              <a:ext uri="{FF2B5EF4-FFF2-40B4-BE49-F238E27FC236}">
                <a16:creationId xmlns:a16="http://schemas.microsoft.com/office/drawing/2014/main" id="{FBCB4B38-30A2-4000-AAC0-CCE92B7DBEF7}"/>
              </a:ext>
            </a:extLst>
          </p:cNvPr>
          <p:cNvSpPr>
            <a:spLocks noGrp="1" noChangeAspect="1"/>
          </p:cNvSpPr>
          <p:nvPr>
            <p:ph idx="1"/>
          </p:nvPr>
        </p:nvSpPr>
        <p:spPr>
          <a:xfrm>
            <a:off x="4524028" y="1301644"/>
            <a:ext cx="4553031" cy="2284353"/>
          </a:xfrm>
        </p:spPr>
        <p:txBody>
          <a:bodyPr anchor="t">
            <a:noAutofit/>
          </a:bodyPr>
          <a:lstStyle/>
          <a:p>
            <a:pPr algn="ctr" fontAlgn="base"/>
            <a:r>
              <a:rPr lang="en-US" sz="3200" dirty="0">
                <a:solidFill>
                  <a:schemeClr val="accent1">
                    <a:lumMod val="75000"/>
                  </a:schemeClr>
                </a:solidFill>
                <a:latin typeface="Arial" panose="020B0604020202020204" pitchFamily="34" charset="0"/>
                <a:cs typeface="Arial" panose="020B0604020202020204" pitchFamily="34" charset="0"/>
              </a:rPr>
              <a:t>Distribution Division:            STI distributes disposable garments (PPE)</a:t>
            </a:r>
          </a:p>
          <a:p>
            <a:pPr fontAlgn="base"/>
            <a:endParaRPr lang="en-US" dirty="0">
              <a:latin typeface="Arial" panose="020B0604020202020204" pitchFamily="34" charset="0"/>
              <a:cs typeface="Arial" panose="020B0604020202020204" pitchFamily="34" charset="0"/>
            </a:endParaRPr>
          </a:p>
          <a:p>
            <a:pPr fontAlgn="base"/>
            <a:endParaRPr lang="en-US" dirty="0">
              <a:latin typeface="Arial" panose="020B0604020202020204" pitchFamily="34" charset="0"/>
              <a:cs typeface="Arial" panose="020B0604020202020204" pitchFamily="34" charset="0"/>
            </a:endParaRPr>
          </a:p>
          <a:p>
            <a:pPr fontAlgn="base"/>
            <a:endParaRPr lang="en-US" dirty="0">
              <a:latin typeface="Arial" panose="020B0604020202020204" pitchFamily="34" charset="0"/>
              <a:cs typeface="Arial" panose="020B0604020202020204" pitchFamily="34" charset="0"/>
            </a:endParaRPr>
          </a:p>
          <a:p>
            <a:pPr fontAlgn="base"/>
            <a:endParaRPr lang="en-US" dirty="0">
              <a:latin typeface="Arial" panose="020B0604020202020204" pitchFamily="34" charset="0"/>
              <a:cs typeface="Arial" panose="020B0604020202020204" pitchFamily="34" charset="0"/>
            </a:endParaRPr>
          </a:p>
          <a:p>
            <a:pPr fontAlgn="base"/>
            <a:endParaRPr lang="en-US" dirty="0">
              <a:latin typeface="Arial" panose="020B0604020202020204" pitchFamily="34" charset="0"/>
              <a:cs typeface="Arial" panose="020B0604020202020204" pitchFamily="34" charset="0"/>
            </a:endParaRPr>
          </a:p>
          <a:p>
            <a:pPr marL="0" indent="0" fontAlgn="base">
              <a:buNone/>
            </a:pPr>
            <a:endParaRPr lang="en-US" sz="32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C6AE59D5-1E77-CA61-A9D9-29B32036797E}"/>
              </a:ext>
            </a:extLst>
          </p:cNvPr>
          <p:cNvPicPr>
            <a:picLocks noChangeAspect="1"/>
          </p:cNvPicPr>
          <p:nvPr/>
        </p:nvPicPr>
        <p:blipFill>
          <a:blip r:embed="rId15"/>
          <a:stretch>
            <a:fillRect/>
          </a:stretch>
        </p:blipFill>
        <p:spPr>
          <a:xfrm>
            <a:off x="5777557" y="3920904"/>
            <a:ext cx="2291514" cy="2287617"/>
          </a:xfrm>
          <a:prstGeom prst="rect">
            <a:avLst/>
          </a:prstGeom>
        </p:spPr>
      </p:pic>
      <p:pic>
        <p:nvPicPr>
          <p:cNvPr id="14" name="Picture 13">
            <a:extLst>
              <a:ext uri="{FF2B5EF4-FFF2-40B4-BE49-F238E27FC236}">
                <a16:creationId xmlns:a16="http://schemas.microsoft.com/office/drawing/2014/main" id="{E476EF28-4953-D6B8-9386-96F82C966296}"/>
              </a:ext>
            </a:extLst>
          </p:cNvPr>
          <p:cNvPicPr>
            <a:picLocks noChangeAspect="1"/>
          </p:cNvPicPr>
          <p:nvPr/>
        </p:nvPicPr>
        <p:blipFill>
          <a:blip r:embed="rId16"/>
          <a:stretch>
            <a:fillRect/>
          </a:stretch>
        </p:blipFill>
        <p:spPr>
          <a:xfrm>
            <a:off x="3066731" y="103692"/>
            <a:ext cx="923000" cy="1062650"/>
          </a:xfrm>
          <a:prstGeom prst="rect">
            <a:avLst/>
          </a:prstGeom>
        </p:spPr>
      </p:pic>
      <p:sp>
        <p:nvSpPr>
          <p:cNvPr id="2" name="TextBox 1">
            <a:extLst>
              <a:ext uri="{FF2B5EF4-FFF2-40B4-BE49-F238E27FC236}">
                <a16:creationId xmlns:a16="http://schemas.microsoft.com/office/drawing/2014/main" id="{FBDC1406-74EC-D5A9-7D6B-E55CE828F1BC}"/>
              </a:ext>
            </a:extLst>
          </p:cNvPr>
          <p:cNvSpPr txBox="1"/>
          <p:nvPr/>
        </p:nvSpPr>
        <p:spPr>
          <a:xfrm>
            <a:off x="1504282" y="6387879"/>
            <a:ext cx="3405175" cy="523220"/>
          </a:xfrm>
          <a:prstGeom prst="rect">
            <a:avLst/>
          </a:prstGeom>
          <a:noFill/>
        </p:spPr>
        <p:txBody>
          <a:bodyPr wrap="square" rtlCol="0">
            <a:spAutoFit/>
          </a:bodyPr>
          <a:lstStyle/>
          <a:p>
            <a:pPr algn="ctr"/>
            <a:r>
              <a:rPr lang="en-US" sz="1400" dirty="0"/>
              <a:t>Products not necessarily the same as those illustrated</a:t>
            </a:r>
          </a:p>
        </p:txBody>
      </p:sp>
    </p:spTree>
    <p:extLst>
      <p:ext uri="{BB962C8B-B14F-4D97-AF65-F5344CB8AC3E}">
        <p14:creationId xmlns:p14="http://schemas.microsoft.com/office/powerpoint/2010/main" val="429137764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reeform: Shape 51">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83945" y="-1"/>
            <a:ext cx="4860055"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Shape 53">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57088" y="0"/>
            <a:ext cx="4686912"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Picture 16">
            <a:extLst>
              <a:ext uri="{FF2B5EF4-FFF2-40B4-BE49-F238E27FC236}">
                <a16:creationId xmlns:a16="http://schemas.microsoft.com/office/drawing/2014/main" id="{9F1BE69C-327D-4420-95DF-0B4B04F40B6C}"/>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6923314" y="148671"/>
            <a:ext cx="2048046" cy="486346"/>
          </a:xfrm>
          <a:prstGeom prst="rect">
            <a:avLst/>
          </a:prstGeom>
          <a:noFill/>
        </p:spPr>
      </p:pic>
      <p:pic>
        <p:nvPicPr>
          <p:cNvPr id="3" name="Picture 2">
            <a:extLst>
              <a:ext uri="{FF2B5EF4-FFF2-40B4-BE49-F238E27FC236}">
                <a16:creationId xmlns:a16="http://schemas.microsoft.com/office/drawing/2014/main" id="{47800CCE-E8DA-982C-7D78-E45B1741F71C}"/>
              </a:ext>
            </a:extLst>
          </p:cNvPr>
          <p:cNvPicPr>
            <a:picLocks noChangeAspect="1"/>
          </p:cNvPicPr>
          <p:nvPr/>
        </p:nvPicPr>
        <p:blipFill>
          <a:blip r:embed="rId5"/>
          <a:stretch>
            <a:fillRect/>
          </a:stretch>
        </p:blipFill>
        <p:spPr>
          <a:xfrm>
            <a:off x="161342" y="392480"/>
            <a:ext cx="1152454" cy="1152454"/>
          </a:xfrm>
          <a:prstGeom prst="rect">
            <a:avLst/>
          </a:prstGeom>
        </p:spPr>
      </p:pic>
      <p:sp>
        <p:nvSpPr>
          <p:cNvPr id="4" name="TextBox 3">
            <a:extLst>
              <a:ext uri="{FF2B5EF4-FFF2-40B4-BE49-F238E27FC236}">
                <a16:creationId xmlns:a16="http://schemas.microsoft.com/office/drawing/2014/main" id="{3C2CBD4C-2437-6A7F-A51C-DF5F48E6F312}"/>
              </a:ext>
            </a:extLst>
          </p:cNvPr>
          <p:cNvSpPr txBox="1"/>
          <p:nvPr/>
        </p:nvSpPr>
        <p:spPr>
          <a:xfrm>
            <a:off x="161365" y="67228"/>
            <a:ext cx="1152431" cy="369332"/>
          </a:xfrm>
          <a:prstGeom prst="rect">
            <a:avLst/>
          </a:prstGeom>
          <a:noFill/>
        </p:spPr>
        <p:txBody>
          <a:bodyPr wrap="none" rtlCol="0">
            <a:spAutoFit/>
          </a:bodyPr>
          <a:lstStyle/>
          <a:p>
            <a:r>
              <a:rPr lang="en-US" dirty="0">
                <a:solidFill>
                  <a:srgbClr val="FFFF00"/>
                </a:solidFill>
              </a:rPr>
              <a:t>Dry Cloths</a:t>
            </a:r>
          </a:p>
        </p:txBody>
      </p:sp>
      <p:pic>
        <p:nvPicPr>
          <p:cNvPr id="6" name="Picture 5">
            <a:extLst>
              <a:ext uri="{FF2B5EF4-FFF2-40B4-BE49-F238E27FC236}">
                <a16:creationId xmlns:a16="http://schemas.microsoft.com/office/drawing/2014/main" id="{E12F14D2-82A5-76B8-EF3C-74C46FC14163}"/>
              </a:ext>
            </a:extLst>
          </p:cNvPr>
          <p:cNvPicPr>
            <a:picLocks noChangeAspect="1"/>
          </p:cNvPicPr>
          <p:nvPr/>
        </p:nvPicPr>
        <p:blipFill>
          <a:blip r:embed="rId6"/>
          <a:stretch>
            <a:fillRect/>
          </a:stretch>
        </p:blipFill>
        <p:spPr>
          <a:xfrm>
            <a:off x="1486939" y="580989"/>
            <a:ext cx="1242510" cy="1152454"/>
          </a:xfrm>
          <a:prstGeom prst="rect">
            <a:avLst/>
          </a:prstGeom>
        </p:spPr>
      </p:pic>
      <p:sp>
        <p:nvSpPr>
          <p:cNvPr id="12" name="TextBox 11">
            <a:extLst>
              <a:ext uri="{FF2B5EF4-FFF2-40B4-BE49-F238E27FC236}">
                <a16:creationId xmlns:a16="http://schemas.microsoft.com/office/drawing/2014/main" id="{B1BAA0AF-5C45-0209-229C-2AD046F523E5}"/>
              </a:ext>
            </a:extLst>
          </p:cNvPr>
          <p:cNvSpPr txBox="1"/>
          <p:nvPr/>
        </p:nvSpPr>
        <p:spPr>
          <a:xfrm>
            <a:off x="1375871" y="229452"/>
            <a:ext cx="1522853" cy="369332"/>
          </a:xfrm>
          <a:prstGeom prst="rect">
            <a:avLst/>
          </a:prstGeom>
          <a:noFill/>
        </p:spPr>
        <p:txBody>
          <a:bodyPr wrap="none" rtlCol="0">
            <a:spAutoFit/>
          </a:bodyPr>
          <a:lstStyle/>
          <a:p>
            <a:r>
              <a:rPr lang="en-US" dirty="0">
                <a:solidFill>
                  <a:srgbClr val="FFFF00"/>
                </a:solidFill>
              </a:rPr>
              <a:t>Alcohol Wipes</a:t>
            </a:r>
          </a:p>
        </p:txBody>
      </p:sp>
      <p:pic>
        <p:nvPicPr>
          <p:cNvPr id="22" name="Picture 21">
            <a:extLst>
              <a:ext uri="{FF2B5EF4-FFF2-40B4-BE49-F238E27FC236}">
                <a16:creationId xmlns:a16="http://schemas.microsoft.com/office/drawing/2014/main" id="{E21CA8D1-AB28-52DB-8CEE-EFFC685D6C9C}"/>
              </a:ext>
            </a:extLst>
          </p:cNvPr>
          <p:cNvPicPr>
            <a:picLocks noChangeAspect="1"/>
          </p:cNvPicPr>
          <p:nvPr/>
        </p:nvPicPr>
        <p:blipFill>
          <a:blip r:embed="rId7"/>
          <a:stretch>
            <a:fillRect/>
          </a:stretch>
        </p:blipFill>
        <p:spPr>
          <a:xfrm>
            <a:off x="2926236" y="802034"/>
            <a:ext cx="1232597" cy="1152454"/>
          </a:xfrm>
          <a:prstGeom prst="rect">
            <a:avLst/>
          </a:prstGeom>
        </p:spPr>
      </p:pic>
      <p:sp>
        <p:nvSpPr>
          <p:cNvPr id="24" name="TextBox 23">
            <a:extLst>
              <a:ext uri="{FF2B5EF4-FFF2-40B4-BE49-F238E27FC236}">
                <a16:creationId xmlns:a16="http://schemas.microsoft.com/office/drawing/2014/main" id="{77523820-012E-FD70-C023-80EC7AC9FD87}"/>
              </a:ext>
            </a:extLst>
          </p:cNvPr>
          <p:cNvSpPr txBox="1"/>
          <p:nvPr/>
        </p:nvSpPr>
        <p:spPr>
          <a:xfrm>
            <a:off x="2791524" y="426307"/>
            <a:ext cx="1534779" cy="369332"/>
          </a:xfrm>
          <a:prstGeom prst="rect">
            <a:avLst/>
          </a:prstGeom>
          <a:noFill/>
        </p:spPr>
        <p:txBody>
          <a:bodyPr wrap="square" rtlCol="0">
            <a:spAutoFit/>
          </a:bodyPr>
          <a:lstStyle/>
          <a:p>
            <a:r>
              <a:rPr lang="en-US" dirty="0">
                <a:solidFill>
                  <a:srgbClr val="FFFF00"/>
                </a:solidFill>
              </a:rPr>
              <a:t>Sterile Alcohol</a:t>
            </a:r>
          </a:p>
        </p:txBody>
      </p:sp>
      <p:pic>
        <p:nvPicPr>
          <p:cNvPr id="25" name="Picture 24">
            <a:extLst>
              <a:ext uri="{FF2B5EF4-FFF2-40B4-BE49-F238E27FC236}">
                <a16:creationId xmlns:a16="http://schemas.microsoft.com/office/drawing/2014/main" id="{56DDE793-431A-1E7E-C3E8-6BF67972CD9F}"/>
              </a:ext>
            </a:extLst>
          </p:cNvPr>
          <p:cNvPicPr>
            <a:picLocks noChangeAspect="1"/>
          </p:cNvPicPr>
          <p:nvPr/>
        </p:nvPicPr>
        <p:blipFill>
          <a:blip r:embed="rId8"/>
          <a:stretch>
            <a:fillRect/>
          </a:stretch>
        </p:blipFill>
        <p:spPr>
          <a:xfrm>
            <a:off x="269350" y="2117588"/>
            <a:ext cx="1443688" cy="1443688"/>
          </a:xfrm>
          <a:prstGeom prst="rect">
            <a:avLst/>
          </a:prstGeom>
        </p:spPr>
      </p:pic>
      <p:sp>
        <p:nvSpPr>
          <p:cNvPr id="26" name="TextBox 25">
            <a:extLst>
              <a:ext uri="{FF2B5EF4-FFF2-40B4-BE49-F238E27FC236}">
                <a16:creationId xmlns:a16="http://schemas.microsoft.com/office/drawing/2014/main" id="{7C722810-EB82-55AD-A24F-4B932542EB90}"/>
              </a:ext>
            </a:extLst>
          </p:cNvPr>
          <p:cNvSpPr txBox="1"/>
          <p:nvPr/>
        </p:nvSpPr>
        <p:spPr>
          <a:xfrm>
            <a:off x="29726" y="1779887"/>
            <a:ext cx="2052918" cy="369332"/>
          </a:xfrm>
          <a:prstGeom prst="rect">
            <a:avLst/>
          </a:prstGeom>
          <a:noFill/>
        </p:spPr>
        <p:txBody>
          <a:bodyPr wrap="square" rtlCol="0">
            <a:spAutoFit/>
          </a:bodyPr>
          <a:lstStyle/>
          <a:p>
            <a:r>
              <a:rPr lang="en-US" dirty="0">
                <a:solidFill>
                  <a:srgbClr val="FFFF00"/>
                </a:solidFill>
              </a:rPr>
              <a:t>Non-Sterile Alcohol</a:t>
            </a:r>
          </a:p>
        </p:txBody>
      </p:sp>
      <p:pic>
        <p:nvPicPr>
          <p:cNvPr id="27" name="Picture 26">
            <a:extLst>
              <a:ext uri="{FF2B5EF4-FFF2-40B4-BE49-F238E27FC236}">
                <a16:creationId xmlns:a16="http://schemas.microsoft.com/office/drawing/2014/main" id="{C529FC36-4119-BB6F-962D-9BD7D8EB0CD8}"/>
              </a:ext>
            </a:extLst>
          </p:cNvPr>
          <p:cNvPicPr>
            <a:picLocks noChangeAspect="1"/>
          </p:cNvPicPr>
          <p:nvPr/>
        </p:nvPicPr>
        <p:blipFill>
          <a:blip r:embed="rId9"/>
          <a:stretch>
            <a:fillRect/>
          </a:stretch>
        </p:blipFill>
        <p:spPr>
          <a:xfrm>
            <a:off x="2086339" y="2271595"/>
            <a:ext cx="1679793" cy="1443687"/>
          </a:xfrm>
          <a:prstGeom prst="rect">
            <a:avLst/>
          </a:prstGeom>
        </p:spPr>
      </p:pic>
      <p:sp>
        <p:nvSpPr>
          <p:cNvPr id="28" name="TextBox 27">
            <a:extLst>
              <a:ext uri="{FF2B5EF4-FFF2-40B4-BE49-F238E27FC236}">
                <a16:creationId xmlns:a16="http://schemas.microsoft.com/office/drawing/2014/main" id="{8D753B88-D665-7C19-0EB8-3414226CA032}"/>
              </a:ext>
            </a:extLst>
          </p:cNvPr>
          <p:cNvSpPr txBox="1"/>
          <p:nvPr/>
        </p:nvSpPr>
        <p:spPr>
          <a:xfrm>
            <a:off x="2274163" y="1932922"/>
            <a:ext cx="1253936" cy="369332"/>
          </a:xfrm>
          <a:prstGeom prst="rect">
            <a:avLst/>
          </a:prstGeom>
          <a:noFill/>
        </p:spPr>
        <p:txBody>
          <a:bodyPr wrap="square" rtlCol="0">
            <a:spAutoFit/>
          </a:bodyPr>
          <a:lstStyle/>
          <a:p>
            <a:pPr algn="ctr"/>
            <a:r>
              <a:rPr lang="en-US" dirty="0">
                <a:solidFill>
                  <a:srgbClr val="FFFF00"/>
                </a:solidFill>
              </a:rPr>
              <a:t>Mop</a:t>
            </a:r>
          </a:p>
        </p:txBody>
      </p:sp>
      <p:pic>
        <p:nvPicPr>
          <p:cNvPr id="29" name="Picture 28">
            <a:extLst>
              <a:ext uri="{FF2B5EF4-FFF2-40B4-BE49-F238E27FC236}">
                <a16:creationId xmlns:a16="http://schemas.microsoft.com/office/drawing/2014/main" id="{2368E4E2-E950-0CC7-8D8B-DE6042B0BE39}"/>
              </a:ext>
            </a:extLst>
          </p:cNvPr>
          <p:cNvPicPr>
            <a:picLocks noChangeAspect="1"/>
          </p:cNvPicPr>
          <p:nvPr/>
        </p:nvPicPr>
        <p:blipFill>
          <a:blip r:embed="rId10"/>
          <a:stretch>
            <a:fillRect/>
          </a:stretch>
        </p:blipFill>
        <p:spPr>
          <a:xfrm>
            <a:off x="186677" y="3975247"/>
            <a:ext cx="1300262" cy="1286848"/>
          </a:xfrm>
          <a:prstGeom prst="rect">
            <a:avLst/>
          </a:prstGeom>
        </p:spPr>
      </p:pic>
      <p:sp>
        <p:nvSpPr>
          <p:cNvPr id="30" name="TextBox 29">
            <a:extLst>
              <a:ext uri="{FF2B5EF4-FFF2-40B4-BE49-F238E27FC236}">
                <a16:creationId xmlns:a16="http://schemas.microsoft.com/office/drawing/2014/main" id="{AC1FFE33-C863-55E0-84EF-7299228A6554}"/>
              </a:ext>
            </a:extLst>
          </p:cNvPr>
          <p:cNvSpPr txBox="1"/>
          <p:nvPr/>
        </p:nvSpPr>
        <p:spPr>
          <a:xfrm>
            <a:off x="2763199" y="3888293"/>
            <a:ext cx="1808801" cy="369332"/>
          </a:xfrm>
          <a:prstGeom prst="rect">
            <a:avLst/>
          </a:prstGeom>
          <a:noFill/>
        </p:spPr>
        <p:txBody>
          <a:bodyPr wrap="square" rtlCol="0">
            <a:spAutoFit/>
          </a:bodyPr>
          <a:lstStyle/>
          <a:p>
            <a:pPr algn="ctr"/>
            <a:r>
              <a:rPr lang="en-US" dirty="0">
                <a:solidFill>
                  <a:srgbClr val="FFFF00"/>
                </a:solidFill>
              </a:rPr>
              <a:t>Tacky Mats</a:t>
            </a:r>
          </a:p>
        </p:txBody>
      </p:sp>
      <p:pic>
        <p:nvPicPr>
          <p:cNvPr id="31" name="Picture 30">
            <a:extLst>
              <a:ext uri="{FF2B5EF4-FFF2-40B4-BE49-F238E27FC236}">
                <a16:creationId xmlns:a16="http://schemas.microsoft.com/office/drawing/2014/main" id="{1D762E86-ED33-7D45-0C4F-B020B65B12E3}"/>
              </a:ext>
            </a:extLst>
          </p:cNvPr>
          <p:cNvPicPr>
            <a:picLocks noChangeAspect="1"/>
          </p:cNvPicPr>
          <p:nvPr/>
        </p:nvPicPr>
        <p:blipFill>
          <a:blip r:embed="rId11"/>
          <a:stretch>
            <a:fillRect/>
          </a:stretch>
        </p:blipFill>
        <p:spPr>
          <a:xfrm>
            <a:off x="3039305" y="4257625"/>
            <a:ext cx="1250441" cy="1381302"/>
          </a:xfrm>
          <a:prstGeom prst="rect">
            <a:avLst/>
          </a:prstGeom>
        </p:spPr>
      </p:pic>
      <p:sp>
        <p:nvSpPr>
          <p:cNvPr id="32" name="TextBox 31">
            <a:extLst>
              <a:ext uri="{FF2B5EF4-FFF2-40B4-BE49-F238E27FC236}">
                <a16:creationId xmlns:a16="http://schemas.microsoft.com/office/drawing/2014/main" id="{E55AC68C-D00A-B4A0-E22D-676B3A235A7D}"/>
              </a:ext>
            </a:extLst>
          </p:cNvPr>
          <p:cNvSpPr txBox="1"/>
          <p:nvPr/>
        </p:nvSpPr>
        <p:spPr>
          <a:xfrm>
            <a:off x="-115656" y="3607848"/>
            <a:ext cx="1921302" cy="369332"/>
          </a:xfrm>
          <a:prstGeom prst="rect">
            <a:avLst/>
          </a:prstGeom>
          <a:noFill/>
        </p:spPr>
        <p:txBody>
          <a:bodyPr wrap="square" rtlCol="0">
            <a:spAutoFit/>
          </a:bodyPr>
          <a:lstStyle/>
          <a:p>
            <a:pPr algn="ctr"/>
            <a:r>
              <a:rPr lang="en-US" dirty="0">
                <a:solidFill>
                  <a:srgbClr val="FFFF00"/>
                </a:solidFill>
              </a:rPr>
              <a:t>Swabs</a:t>
            </a:r>
          </a:p>
        </p:txBody>
      </p:sp>
      <p:sp>
        <p:nvSpPr>
          <p:cNvPr id="2" name="Content Placeholder 2">
            <a:extLst>
              <a:ext uri="{FF2B5EF4-FFF2-40B4-BE49-F238E27FC236}">
                <a16:creationId xmlns:a16="http://schemas.microsoft.com/office/drawing/2014/main" id="{CF6CE6DB-A4E6-CCD2-9CD2-9AF474D47227}"/>
              </a:ext>
            </a:extLst>
          </p:cNvPr>
          <p:cNvSpPr>
            <a:spLocks noGrp="1" noChangeAspect="1"/>
          </p:cNvSpPr>
          <p:nvPr>
            <p:ph idx="1"/>
          </p:nvPr>
        </p:nvSpPr>
        <p:spPr>
          <a:xfrm>
            <a:off x="4742965" y="1226205"/>
            <a:ext cx="4228395" cy="881371"/>
          </a:xfrm>
        </p:spPr>
        <p:txBody>
          <a:bodyPr anchor="t">
            <a:noAutofit/>
          </a:bodyPr>
          <a:lstStyle/>
          <a:p>
            <a:pPr algn="ctr" fontAlgn="base"/>
            <a:r>
              <a:rPr lang="en-US" dirty="0">
                <a:solidFill>
                  <a:schemeClr val="accent1">
                    <a:lumMod val="75000"/>
                  </a:schemeClr>
                </a:solidFill>
                <a:latin typeface="Arial" panose="020B0604020202020204" pitchFamily="34" charset="0"/>
                <a:cs typeface="Arial" panose="020B0604020202020204" pitchFamily="34" charset="0"/>
              </a:rPr>
              <a:t>Distribution Division: </a:t>
            </a:r>
          </a:p>
          <a:p>
            <a:pPr algn="ctr" fontAlgn="base"/>
            <a:r>
              <a:rPr lang="en-US" dirty="0">
                <a:solidFill>
                  <a:schemeClr val="accent1">
                    <a:lumMod val="75000"/>
                  </a:schemeClr>
                </a:solidFill>
                <a:latin typeface="Arial" panose="020B0604020202020204" pitchFamily="34" charset="0"/>
                <a:cs typeface="Arial" panose="020B0604020202020204" pitchFamily="34" charset="0"/>
              </a:rPr>
              <a:t>STI cleanroom cleaning supplies</a:t>
            </a:r>
          </a:p>
          <a:p>
            <a:pPr lvl="3" fontAlgn="base"/>
            <a:endParaRPr lang="en-US" sz="2800" dirty="0">
              <a:solidFill>
                <a:schemeClr val="accent1">
                  <a:lumMod val="75000"/>
                </a:schemeClr>
              </a:solidFill>
              <a:latin typeface="Arial" panose="020B0604020202020204" pitchFamily="34" charset="0"/>
              <a:cs typeface="Arial" panose="020B0604020202020204" pitchFamily="34" charset="0"/>
            </a:endParaRPr>
          </a:p>
          <a:p>
            <a:pPr fontAlgn="base"/>
            <a:endParaRPr lang="en-US" dirty="0">
              <a:solidFill>
                <a:schemeClr val="accent1">
                  <a:lumMod val="75000"/>
                </a:schemeClr>
              </a:solidFill>
              <a:latin typeface="Arial" panose="020B0604020202020204" pitchFamily="34" charset="0"/>
              <a:cs typeface="Arial" panose="020B0604020202020204" pitchFamily="34" charset="0"/>
            </a:endParaRPr>
          </a:p>
          <a:p>
            <a:pPr fontAlgn="base"/>
            <a:endParaRPr lang="en-US" dirty="0">
              <a:solidFill>
                <a:schemeClr val="accent1">
                  <a:lumMod val="75000"/>
                </a:schemeClr>
              </a:solidFill>
              <a:latin typeface="Arial" panose="020B0604020202020204" pitchFamily="34" charset="0"/>
              <a:cs typeface="Arial" panose="020B0604020202020204" pitchFamily="34" charset="0"/>
            </a:endParaRPr>
          </a:p>
          <a:p>
            <a:pPr fontAlgn="base"/>
            <a:endParaRPr lang="en-US" dirty="0">
              <a:solidFill>
                <a:schemeClr val="accent1">
                  <a:lumMod val="75000"/>
                </a:schemeClr>
              </a:solidFill>
              <a:latin typeface="Arial" panose="020B0604020202020204" pitchFamily="34" charset="0"/>
              <a:cs typeface="Arial" panose="020B0604020202020204" pitchFamily="34" charset="0"/>
            </a:endParaRPr>
          </a:p>
          <a:p>
            <a:pPr fontAlgn="base"/>
            <a:endParaRPr lang="en-US" dirty="0">
              <a:solidFill>
                <a:schemeClr val="accent1">
                  <a:lumMod val="75000"/>
                </a:schemeClr>
              </a:solidFill>
              <a:latin typeface="Arial" panose="020B0604020202020204" pitchFamily="34" charset="0"/>
              <a:cs typeface="Arial" panose="020B0604020202020204" pitchFamily="34" charset="0"/>
            </a:endParaRPr>
          </a:p>
          <a:p>
            <a:pPr marL="0" indent="0" fontAlgn="base">
              <a:buNone/>
            </a:pPr>
            <a:endParaRPr lang="en-US" dirty="0">
              <a:solidFill>
                <a:schemeClr val="accent1">
                  <a:lumMod val="75000"/>
                </a:schemeClr>
              </a:solidFill>
              <a:latin typeface="Arial" panose="020B0604020202020204" pitchFamily="34" charset="0"/>
              <a:cs typeface="Arial" panose="020B0604020202020204" pitchFamily="34" charset="0"/>
            </a:endParaRPr>
          </a:p>
        </p:txBody>
      </p:sp>
      <p:pic>
        <p:nvPicPr>
          <p:cNvPr id="56" name="Picture 55">
            <a:extLst>
              <a:ext uri="{FF2B5EF4-FFF2-40B4-BE49-F238E27FC236}">
                <a16:creationId xmlns:a16="http://schemas.microsoft.com/office/drawing/2014/main" id="{5CF005D5-6028-5A8D-46C2-2B065442C1D8}"/>
              </a:ext>
            </a:extLst>
          </p:cNvPr>
          <p:cNvPicPr>
            <a:picLocks noChangeAspect="1"/>
          </p:cNvPicPr>
          <p:nvPr/>
        </p:nvPicPr>
        <p:blipFill>
          <a:blip r:embed="rId12"/>
          <a:stretch>
            <a:fillRect/>
          </a:stretch>
        </p:blipFill>
        <p:spPr>
          <a:xfrm>
            <a:off x="5783355" y="3179340"/>
            <a:ext cx="2292295" cy="2286198"/>
          </a:xfrm>
          <a:prstGeom prst="rect">
            <a:avLst/>
          </a:prstGeom>
        </p:spPr>
      </p:pic>
      <p:pic>
        <p:nvPicPr>
          <p:cNvPr id="5" name="Picture 4">
            <a:extLst>
              <a:ext uri="{FF2B5EF4-FFF2-40B4-BE49-F238E27FC236}">
                <a16:creationId xmlns:a16="http://schemas.microsoft.com/office/drawing/2014/main" id="{E07A3916-2A84-748D-6C6B-9883DD513334}"/>
              </a:ext>
            </a:extLst>
          </p:cNvPr>
          <p:cNvPicPr>
            <a:picLocks noChangeAspect="1"/>
          </p:cNvPicPr>
          <p:nvPr/>
        </p:nvPicPr>
        <p:blipFill>
          <a:blip r:embed="rId13"/>
          <a:stretch>
            <a:fillRect/>
          </a:stretch>
        </p:blipFill>
        <p:spPr>
          <a:xfrm>
            <a:off x="1863187" y="4890092"/>
            <a:ext cx="935683" cy="1557729"/>
          </a:xfrm>
          <a:prstGeom prst="rect">
            <a:avLst/>
          </a:prstGeom>
        </p:spPr>
      </p:pic>
      <p:sp>
        <p:nvSpPr>
          <p:cNvPr id="7" name="TextBox 6">
            <a:extLst>
              <a:ext uri="{FF2B5EF4-FFF2-40B4-BE49-F238E27FC236}">
                <a16:creationId xmlns:a16="http://schemas.microsoft.com/office/drawing/2014/main" id="{35A3DEBA-DC97-B599-818B-E42A7C2A5226}"/>
              </a:ext>
            </a:extLst>
          </p:cNvPr>
          <p:cNvSpPr txBox="1"/>
          <p:nvPr/>
        </p:nvSpPr>
        <p:spPr>
          <a:xfrm>
            <a:off x="1698798" y="4499266"/>
            <a:ext cx="1253936" cy="369332"/>
          </a:xfrm>
          <a:prstGeom prst="rect">
            <a:avLst/>
          </a:prstGeom>
          <a:noFill/>
        </p:spPr>
        <p:txBody>
          <a:bodyPr wrap="square" rtlCol="0">
            <a:spAutoFit/>
          </a:bodyPr>
          <a:lstStyle/>
          <a:p>
            <a:pPr algn="ctr"/>
            <a:r>
              <a:rPr lang="en-US" dirty="0">
                <a:solidFill>
                  <a:srgbClr val="FFFF00"/>
                </a:solidFill>
              </a:rPr>
              <a:t>Mop Refills</a:t>
            </a:r>
          </a:p>
        </p:txBody>
      </p:sp>
      <p:sp>
        <p:nvSpPr>
          <p:cNvPr id="9" name="TextBox 8">
            <a:extLst>
              <a:ext uri="{FF2B5EF4-FFF2-40B4-BE49-F238E27FC236}">
                <a16:creationId xmlns:a16="http://schemas.microsoft.com/office/drawing/2014/main" id="{69D263CC-4D1F-9AB6-D517-F6ACCD6A22D3}"/>
              </a:ext>
            </a:extLst>
          </p:cNvPr>
          <p:cNvSpPr txBox="1"/>
          <p:nvPr/>
        </p:nvSpPr>
        <p:spPr>
          <a:xfrm>
            <a:off x="186677" y="6484357"/>
            <a:ext cx="4640107" cy="307777"/>
          </a:xfrm>
          <a:prstGeom prst="rect">
            <a:avLst/>
          </a:prstGeom>
          <a:noFill/>
        </p:spPr>
        <p:txBody>
          <a:bodyPr wrap="square" rtlCol="0">
            <a:spAutoFit/>
          </a:bodyPr>
          <a:lstStyle/>
          <a:p>
            <a:pPr algn="ctr"/>
            <a:r>
              <a:rPr lang="en-US" sz="1400" dirty="0"/>
              <a:t>Products not necessarily the same as those illustrated</a:t>
            </a:r>
          </a:p>
        </p:txBody>
      </p:sp>
    </p:spTree>
    <p:extLst>
      <p:ext uri="{BB962C8B-B14F-4D97-AF65-F5344CB8AC3E}">
        <p14:creationId xmlns:p14="http://schemas.microsoft.com/office/powerpoint/2010/main" val="169114545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CB4B38-30A2-4000-AAC0-CCE92B7DBEF7}"/>
              </a:ext>
            </a:extLst>
          </p:cNvPr>
          <p:cNvSpPr>
            <a:spLocks noGrp="1" noChangeAspect="1"/>
          </p:cNvSpPr>
          <p:nvPr>
            <p:ph idx="1"/>
          </p:nvPr>
        </p:nvSpPr>
        <p:spPr>
          <a:xfrm>
            <a:off x="352131" y="492967"/>
            <a:ext cx="3585905" cy="2284353"/>
          </a:xfrm>
        </p:spPr>
        <p:txBody>
          <a:bodyPr anchor="t">
            <a:noAutofit/>
          </a:bodyPr>
          <a:lstStyle/>
          <a:p>
            <a:pPr algn="ctr" fontAlgn="base"/>
            <a:r>
              <a:rPr lang="en-US" sz="4400" dirty="0">
                <a:latin typeface="Arial" panose="020B0604020202020204" pitchFamily="34" charset="0"/>
                <a:cs typeface="Arial" panose="020B0604020202020204" pitchFamily="34" charset="0"/>
              </a:rPr>
              <a:t>Some of our Disposables Suppliers</a:t>
            </a:r>
          </a:p>
          <a:p>
            <a:pPr fontAlgn="base"/>
            <a:endParaRPr lang="en-US" sz="4000" dirty="0">
              <a:latin typeface="Arial" panose="020B0604020202020204" pitchFamily="34" charset="0"/>
              <a:cs typeface="Arial" panose="020B0604020202020204" pitchFamily="34" charset="0"/>
            </a:endParaRPr>
          </a:p>
          <a:p>
            <a:pPr fontAlgn="base"/>
            <a:endParaRPr lang="en-US" sz="4000" dirty="0">
              <a:latin typeface="Arial" panose="020B0604020202020204" pitchFamily="34" charset="0"/>
              <a:cs typeface="Arial" panose="020B0604020202020204" pitchFamily="34" charset="0"/>
            </a:endParaRPr>
          </a:p>
          <a:p>
            <a:pPr fontAlgn="base"/>
            <a:endParaRPr lang="en-US" sz="4000" dirty="0">
              <a:latin typeface="Arial" panose="020B0604020202020204" pitchFamily="34" charset="0"/>
              <a:cs typeface="Arial" panose="020B0604020202020204" pitchFamily="34" charset="0"/>
            </a:endParaRPr>
          </a:p>
          <a:p>
            <a:pPr fontAlgn="base"/>
            <a:endParaRPr lang="en-US" sz="4000" dirty="0">
              <a:latin typeface="Arial" panose="020B0604020202020204" pitchFamily="34" charset="0"/>
              <a:cs typeface="Arial" panose="020B0604020202020204" pitchFamily="34" charset="0"/>
            </a:endParaRPr>
          </a:p>
          <a:p>
            <a:pPr fontAlgn="base"/>
            <a:endParaRPr lang="en-US" sz="4000" dirty="0">
              <a:latin typeface="Arial" panose="020B0604020202020204" pitchFamily="34" charset="0"/>
              <a:cs typeface="Arial" panose="020B0604020202020204" pitchFamily="34" charset="0"/>
            </a:endParaRPr>
          </a:p>
          <a:p>
            <a:pPr marL="0" indent="0" fontAlgn="base">
              <a:buNone/>
            </a:pPr>
            <a:endParaRPr lang="en-US" sz="4400" dirty="0">
              <a:latin typeface="Arial" panose="020B0604020202020204" pitchFamily="34" charset="0"/>
              <a:cs typeface="Arial" panose="020B0604020202020204" pitchFamily="34" charset="0"/>
            </a:endParaRPr>
          </a:p>
        </p:txBody>
      </p:sp>
      <p:sp>
        <p:nvSpPr>
          <p:cNvPr id="59" name="Freeform: Shape 51">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83945" y="-1"/>
            <a:ext cx="4860055"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Shape 53">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57088" y="0"/>
            <a:ext cx="4686912"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Picture 16">
            <a:extLst>
              <a:ext uri="{FF2B5EF4-FFF2-40B4-BE49-F238E27FC236}">
                <a16:creationId xmlns:a16="http://schemas.microsoft.com/office/drawing/2014/main" id="{9F1BE69C-327D-4420-95DF-0B4B04F40B6C}"/>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6923314" y="148671"/>
            <a:ext cx="2048046" cy="486346"/>
          </a:xfrm>
          <a:prstGeom prst="rect">
            <a:avLst/>
          </a:prstGeom>
          <a:noFill/>
        </p:spPr>
      </p:pic>
      <p:pic>
        <p:nvPicPr>
          <p:cNvPr id="22" name="Picture 21">
            <a:extLst>
              <a:ext uri="{FF2B5EF4-FFF2-40B4-BE49-F238E27FC236}">
                <a16:creationId xmlns:a16="http://schemas.microsoft.com/office/drawing/2014/main" id="{0100E0A7-AB72-1D6B-7C34-77669E3EFD94}"/>
              </a:ext>
            </a:extLst>
          </p:cNvPr>
          <p:cNvPicPr>
            <a:picLocks noChangeAspect="1"/>
          </p:cNvPicPr>
          <p:nvPr/>
        </p:nvPicPr>
        <p:blipFill>
          <a:blip r:embed="rId5"/>
          <a:stretch>
            <a:fillRect/>
          </a:stretch>
        </p:blipFill>
        <p:spPr>
          <a:xfrm>
            <a:off x="4566700" y="973616"/>
            <a:ext cx="1295400" cy="400050"/>
          </a:xfrm>
          <a:prstGeom prst="rect">
            <a:avLst/>
          </a:prstGeom>
        </p:spPr>
      </p:pic>
      <p:pic>
        <p:nvPicPr>
          <p:cNvPr id="24" name="Picture 23">
            <a:extLst>
              <a:ext uri="{FF2B5EF4-FFF2-40B4-BE49-F238E27FC236}">
                <a16:creationId xmlns:a16="http://schemas.microsoft.com/office/drawing/2014/main" id="{3B476BCD-1874-398A-58F9-0D4A3CAFEE0D}"/>
              </a:ext>
            </a:extLst>
          </p:cNvPr>
          <p:cNvPicPr>
            <a:picLocks noChangeAspect="1"/>
          </p:cNvPicPr>
          <p:nvPr/>
        </p:nvPicPr>
        <p:blipFill>
          <a:blip r:embed="rId6"/>
          <a:stretch>
            <a:fillRect/>
          </a:stretch>
        </p:blipFill>
        <p:spPr>
          <a:xfrm>
            <a:off x="6094347" y="1422433"/>
            <a:ext cx="1762125" cy="552450"/>
          </a:xfrm>
          <a:prstGeom prst="rect">
            <a:avLst/>
          </a:prstGeom>
        </p:spPr>
      </p:pic>
      <p:pic>
        <p:nvPicPr>
          <p:cNvPr id="25" name="Picture 24">
            <a:extLst>
              <a:ext uri="{FF2B5EF4-FFF2-40B4-BE49-F238E27FC236}">
                <a16:creationId xmlns:a16="http://schemas.microsoft.com/office/drawing/2014/main" id="{C39EFF92-F9F1-8372-087E-F0168EFC188C}"/>
              </a:ext>
            </a:extLst>
          </p:cNvPr>
          <p:cNvPicPr>
            <a:picLocks noChangeAspect="1"/>
          </p:cNvPicPr>
          <p:nvPr/>
        </p:nvPicPr>
        <p:blipFill>
          <a:blip r:embed="rId7"/>
          <a:stretch>
            <a:fillRect/>
          </a:stretch>
        </p:blipFill>
        <p:spPr>
          <a:xfrm>
            <a:off x="4451912" y="1886157"/>
            <a:ext cx="1580952" cy="733333"/>
          </a:xfrm>
          <a:prstGeom prst="rect">
            <a:avLst/>
          </a:prstGeom>
        </p:spPr>
      </p:pic>
      <p:pic>
        <p:nvPicPr>
          <p:cNvPr id="26" name="Picture 25">
            <a:extLst>
              <a:ext uri="{FF2B5EF4-FFF2-40B4-BE49-F238E27FC236}">
                <a16:creationId xmlns:a16="http://schemas.microsoft.com/office/drawing/2014/main" id="{3367D1CF-D2C9-FC82-A12C-0ED81F42E096}"/>
              </a:ext>
            </a:extLst>
          </p:cNvPr>
          <p:cNvPicPr>
            <a:picLocks noChangeAspect="1"/>
          </p:cNvPicPr>
          <p:nvPr/>
        </p:nvPicPr>
        <p:blipFill>
          <a:blip r:embed="rId8"/>
          <a:stretch>
            <a:fillRect/>
          </a:stretch>
        </p:blipFill>
        <p:spPr>
          <a:xfrm>
            <a:off x="5722591" y="2415084"/>
            <a:ext cx="1886048" cy="651967"/>
          </a:xfrm>
          <a:prstGeom prst="rect">
            <a:avLst/>
          </a:prstGeom>
        </p:spPr>
      </p:pic>
      <p:pic>
        <p:nvPicPr>
          <p:cNvPr id="27" name="Picture 26">
            <a:extLst>
              <a:ext uri="{FF2B5EF4-FFF2-40B4-BE49-F238E27FC236}">
                <a16:creationId xmlns:a16="http://schemas.microsoft.com/office/drawing/2014/main" id="{E757FBBC-B81C-81EB-F24B-851AF1C5C0BC}"/>
              </a:ext>
            </a:extLst>
          </p:cNvPr>
          <p:cNvPicPr>
            <a:picLocks noChangeAspect="1"/>
          </p:cNvPicPr>
          <p:nvPr/>
        </p:nvPicPr>
        <p:blipFill>
          <a:blip r:embed="rId9"/>
          <a:stretch>
            <a:fillRect/>
          </a:stretch>
        </p:blipFill>
        <p:spPr>
          <a:xfrm>
            <a:off x="7608639" y="2165780"/>
            <a:ext cx="1380952" cy="523810"/>
          </a:xfrm>
          <a:prstGeom prst="rect">
            <a:avLst/>
          </a:prstGeom>
        </p:spPr>
      </p:pic>
      <p:pic>
        <p:nvPicPr>
          <p:cNvPr id="30" name="Picture 29">
            <a:extLst>
              <a:ext uri="{FF2B5EF4-FFF2-40B4-BE49-F238E27FC236}">
                <a16:creationId xmlns:a16="http://schemas.microsoft.com/office/drawing/2014/main" id="{0760F3A1-9413-4B8B-673D-55BA1943AD55}"/>
              </a:ext>
            </a:extLst>
          </p:cNvPr>
          <p:cNvPicPr>
            <a:picLocks noChangeAspect="1"/>
          </p:cNvPicPr>
          <p:nvPr/>
        </p:nvPicPr>
        <p:blipFill>
          <a:blip r:embed="rId10"/>
          <a:stretch>
            <a:fillRect/>
          </a:stretch>
        </p:blipFill>
        <p:spPr>
          <a:xfrm>
            <a:off x="4714756" y="3266969"/>
            <a:ext cx="1238095" cy="428571"/>
          </a:xfrm>
          <a:prstGeom prst="rect">
            <a:avLst/>
          </a:prstGeom>
        </p:spPr>
      </p:pic>
      <p:pic>
        <p:nvPicPr>
          <p:cNvPr id="31" name="Picture 30">
            <a:extLst>
              <a:ext uri="{FF2B5EF4-FFF2-40B4-BE49-F238E27FC236}">
                <a16:creationId xmlns:a16="http://schemas.microsoft.com/office/drawing/2014/main" id="{544A9F7B-010D-826B-CE22-B33BBEFA4D94}"/>
              </a:ext>
            </a:extLst>
          </p:cNvPr>
          <p:cNvPicPr>
            <a:picLocks noChangeAspect="1"/>
          </p:cNvPicPr>
          <p:nvPr/>
        </p:nvPicPr>
        <p:blipFill>
          <a:blip r:embed="rId11"/>
          <a:stretch>
            <a:fillRect/>
          </a:stretch>
        </p:blipFill>
        <p:spPr>
          <a:xfrm>
            <a:off x="5856757" y="4048163"/>
            <a:ext cx="1552381" cy="390476"/>
          </a:xfrm>
          <a:prstGeom prst="rect">
            <a:avLst/>
          </a:prstGeom>
        </p:spPr>
      </p:pic>
      <p:pic>
        <p:nvPicPr>
          <p:cNvPr id="33" name="Picture 32">
            <a:extLst>
              <a:ext uri="{FF2B5EF4-FFF2-40B4-BE49-F238E27FC236}">
                <a16:creationId xmlns:a16="http://schemas.microsoft.com/office/drawing/2014/main" id="{B2A566FC-BE7F-425F-470B-CF27D490B1D6}"/>
              </a:ext>
            </a:extLst>
          </p:cNvPr>
          <p:cNvPicPr>
            <a:picLocks noChangeAspect="1"/>
          </p:cNvPicPr>
          <p:nvPr/>
        </p:nvPicPr>
        <p:blipFill>
          <a:blip r:embed="rId12"/>
          <a:stretch>
            <a:fillRect/>
          </a:stretch>
        </p:blipFill>
        <p:spPr>
          <a:xfrm>
            <a:off x="6861622" y="4579325"/>
            <a:ext cx="2171429" cy="504762"/>
          </a:xfrm>
          <a:prstGeom prst="rect">
            <a:avLst/>
          </a:prstGeom>
        </p:spPr>
      </p:pic>
      <p:pic>
        <p:nvPicPr>
          <p:cNvPr id="36" name="Picture 35">
            <a:extLst>
              <a:ext uri="{FF2B5EF4-FFF2-40B4-BE49-F238E27FC236}">
                <a16:creationId xmlns:a16="http://schemas.microsoft.com/office/drawing/2014/main" id="{B018859C-43C4-B528-D4D6-D98DCFEBB59C}"/>
              </a:ext>
            </a:extLst>
          </p:cNvPr>
          <p:cNvPicPr>
            <a:picLocks noChangeAspect="1"/>
          </p:cNvPicPr>
          <p:nvPr/>
        </p:nvPicPr>
        <p:blipFill>
          <a:blip r:embed="rId13"/>
          <a:stretch>
            <a:fillRect/>
          </a:stretch>
        </p:blipFill>
        <p:spPr>
          <a:xfrm>
            <a:off x="5049439" y="4810415"/>
            <a:ext cx="1873875" cy="1256574"/>
          </a:xfrm>
          <a:prstGeom prst="rect">
            <a:avLst/>
          </a:prstGeom>
        </p:spPr>
      </p:pic>
      <p:pic>
        <p:nvPicPr>
          <p:cNvPr id="37" name="Picture 36">
            <a:extLst>
              <a:ext uri="{FF2B5EF4-FFF2-40B4-BE49-F238E27FC236}">
                <a16:creationId xmlns:a16="http://schemas.microsoft.com/office/drawing/2014/main" id="{E344B72A-0FB4-EC2D-3EE3-194E4F0A5231}"/>
              </a:ext>
            </a:extLst>
          </p:cNvPr>
          <p:cNvPicPr>
            <a:picLocks noChangeAspect="1"/>
          </p:cNvPicPr>
          <p:nvPr/>
        </p:nvPicPr>
        <p:blipFill>
          <a:blip r:embed="rId14"/>
          <a:stretch>
            <a:fillRect/>
          </a:stretch>
        </p:blipFill>
        <p:spPr>
          <a:xfrm>
            <a:off x="6928490" y="5841221"/>
            <a:ext cx="2047813" cy="451536"/>
          </a:xfrm>
          <a:prstGeom prst="rect">
            <a:avLst/>
          </a:prstGeom>
        </p:spPr>
      </p:pic>
      <p:pic>
        <p:nvPicPr>
          <p:cNvPr id="38" name="Picture 37">
            <a:extLst>
              <a:ext uri="{FF2B5EF4-FFF2-40B4-BE49-F238E27FC236}">
                <a16:creationId xmlns:a16="http://schemas.microsoft.com/office/drawing/2014/main" id="{A9CBD39B-838C-8AF2-3D73-45BF2AB089B9}"/>
              </a:ext>
            </a:extLst>
          </p:cNvPr>
          <p:cNvPicPr>
            <a:picLocks noChangeAspect="1"/>
          </p:cNvPicPr>
          <p:nvPr/>
        </p:nvPicPr>
        <p:blipFill>
          <a:blip r:embed="rId15"/>
          <a:stretch>
            <a:fillRect/>
          </a:stretch>
        </p:blipFill>
        <p:spPr>
          <a:xfrm>
            <a:off x="6763089" y="3285597"/>
            <a:ext cx="2269962" cy="379503"/>
          </a:xfrm>
          <a:prstGeom prst="rect">
            <a:avLst/>
          </a:prstGeom>
        </p:spPr>
      </p:pic>
      <p:pic>
        <p:nvPicPr>
          <p:cNvPr id="2" name="Picture 1">
            <a:extLst>
              <a:ext uri="{FF2B5EF4-FFF2-40B4-BE49-F238E27FC236}">
                <a16:creationId xmlns:a16="http://schemas.microsoft.com/office/drawing/2014/main" id="{CB218315-3CDB-742C-3BDC-C8720257EDF1}"/>
              </a:ext>
            </a:extLst>
          </p:cNvPr>
          <p:cNvPicPr>
            <a:picLocks noChangeAspect="1"/>
          </p:cNvPicPr>
          <p:nvPr/>
        </p:nvPicPr>
        <p:blipFill>
          <a:blip r:embed="rId16"/>
          <a:stretch>
            <a:fillRect/>
          </a:stretch>
        </p:blipFill>
        <p:spPr>
          <a:xfrm>
            <a:off x="1074538" y="3475348"/>
            <a:ext cx="2292295" cy="2286198"/>
          </a:xfrm>
          <a:prstGeom prst="rect">
            <a:avLst/>
          </a:prstGeom>
        </p:spPr>
      </p:pic>
    </p:spTree>
    <p:extLst>
      <p:ext uri="{BB962C8B-B14F-4D97-AF65-F5344CB8AC3E}">
        <p14:creationId xmlns:p14="http://schemas.microsoft.com/office/powerpoint/2010/main" val="395273965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reeform: Shape 51">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83945" y="-1"/>
            <a:ext cx="4860055"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Shape 53">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57088" y="0"/>
            <a:ext cx="4686912"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Picture 16">
            <a:extLst>
              <a:ext uri="{FF2B5EF4-FFF2-40B4-BE49-F238E27FC236}">
                <a16:creationId xmlns:a16="http://schemas.microsoft.com/office/drawing/2014/main" id="{9F1BE69C-327D-4420-95DF-0B4B04F40B6C}"/>
              </a:ext>
            </a:extLst>
          </p:cNvPr>
          <p:cNvPicPr/>
          <p:nvPr/>
        </p:nvPicPr>
        <p:blipFill>
          <a:blip r:embed="rId3" r:link="rId4">
            <a:extLst>
              <a:ext uri="{28A0092B-C50C-407E-A947-70E740481C1C}">
                <a14:useLocalDpi xmlns:a14="http://schemas.microsoft.com/office/drawing/2010/main" val="0"/>
              </a:ext>
            </a:extLst>
          </a:blip>
          <a:stretch>
            <a:fillRect/>
          </a:stretch>
        </p:blipFill>
        <p:spPr bwMode="auto">
          <a:xfrm>
            <a:off x="6923314" y="148671"/>
            <a:ext cx="2048046" cy="486346"/>
          </a:xfrm>
          <a:prstGeom prst="rect">
            <a:avLst/>
          </a:prstGeom>
          <a:noFill/>
        </p:spPr>
      </p:pic>
      <p:sp>
        <p:nvSpPr>
          <p:cNvPr id="2" name="Content Placeholder 2">
            <a:extLst>
              <a:ext uri="{FF2B5EF4-FFF2-40B4-BE49-F238E27FC236}">
                <a16:creationId xmlns:a16="http://schemas.microsoft.com/office/drawing/2014/main" id="{CF6CE6DB-A4E6-CCD2-9CD2-9AF474D47227}"/>
              </a:ext>
            </a:extLst>
          </p:cNvPr>
          <p:cNvSpPr>
            <a:spLocks noGrp="1" noChangeAspect="1"/>
          </p:cNvSpPr>
          <p:nvPr>
            <p:ph idx="1"/>
          </p:nvPr>
        </p:nvSpPr>
        <p:spPr>
          <a:xfrm>
            <a:off x="0" y="390368"/>
            <a:ext cx="4283945" cy="881371"/>
          </a:xfrm>
        </p:spPr>
        <p:txBody>
          <a:bodyPr anchor="t">
            <a:noAutofit/>
          </a:bodyPr>
          <a:lstStyle/>
          <a:p>
            <a:pPr algn="ctr" fontAlgn="base"/>
            <a:r>
              <a:rPr lang="en-US" sz="4400" dirty="0">
                <a:latin typeface="Arial" panose="020B0604020202020204" pitchFamily="34" charset="0"/>
                <a:cs typeface="Arial" panose="020B0604020202020204" pitchFamily="34" charset="0"/>
              </a:rPr>
              <a:t>Some of our Disposables Customers</a:t>
            </a:r>
          </a:p>
          <a:p>
            <a:pPr lvl="3" fontAlgn="base"/>
            <a:endParaRPr lang="en-US" sz="4400" dirty="0">
              <a:latin typeface="Arial" panose="020B0604020202020204" pitchFamily="34" charset="0"/>
              <a:cs typeface="Arial" panose="020B0604020202020204" pitchFamily="34" charset="0"/>
            </a:endParaRPr>
          </a:p>
          <a:p>
            <a:pPr lvl="5" fontAlgn="base"/>
            <a:endParaRPr lang="en-US" sz="4400" dirty="0">
              <a:latin typeface="Arial" panose="020B0604020202020204" pitchFamily="34" charset="0"/>
              <a:cs typeface="Arial" panose="020B0604020202020204" pitchFamily="34" charset="0"/>
            </a:endParaRPr>
          </a:p>
          <a:p>
            <a:pPr fontAlgn="base"/>
            <a:endParaRPr lang="en-US" sz="4400" dirty="0">
              <a:latin typeface="Arial" panose="020B0604020202020204" pitchFamily="34" charset="0"/>
              <a:cs typeface="Arial" panose="020B0604020202020204" pitchFamily="34" charset="0"/>
            </a:endParaRPr>
          </a:p>
          <a:p>
            <a:pPr fontAlgn="base"/>
            <a:endParaRPr lang="en-US" sz="4400" dirty="0">
              <a:latin typeface="Arial" panose="020B0604020202020204" pitchFamily="34" charset="0"/>
              <a:cs typeface="Arial" panose="020B0604020202020204" pitchFamily="34" charset="0"/>
            </a:endParaRPr>
          </a:p>
          <a:p>
            <a:pPr fontAlgn="base"/>
            <a:endParaRPr lang="en-US" sz="4400" dirty="0">
              <a:latin typeface="Arial" panose="020B0604020202020204" pitchFamily="34" charset="0"/>
              <a:cs typeface="Arial" panose="020B0604020202020204" pitchFamily="34" charset="0"/>
            </a:endParaRPr>
          </a:p>
          <a:p>
            <a:pPr marL="0" indent="0" fontAlgn="base">
              <a:buNone/>
            </a:pPr>
            <a:endParaRPr lang="en-US" sz="4400" dirty="0">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D93E083C-BC8E-577D-C46C-C2DB04063DD5}"/>
              </a:ext>
            </a:extLst>
          </p:cNvPr>
          <p:cNvPicPr>
            <a:picLocks noChangeAspect="1"/>
          </p:cNvPicPr>
          <p:nvPr/>
        </p:nvPicPr>
        <p:blipFill>
          <a:blip r:embed="rId5"/>
          <a:stretch>
            <a:fillRect/>
          </a:stretch>
        </p:blipFill>
        <p:spPr>
          <a:xfrm>
            <a:off x="4701986" y="816264"/>
            <a:ext cx="1714500" cy="1518111"/>
          </a:xfrm>
          <a:prstGeom prst="rect">
            <a:avLst/>
          </a:prstGeom>
        </p:spPr>
      </p:pic>
      <p:pic>
        <p:nvPicPr>
          <p:cNvPr id="38" name="Picture 37">
            <a:extLst>
              <a:ext uri="{FF2B5EF4-FFF2-40B4-BE49-F238E27FC236}">
                <a16:creationId xmlns:a16="http://schemas.microsoft.com/office/drawing/2014/main" id="{E374512B-49D6-DC3D-797F-4165773DC63B}"/>
              </a:ext>
            </a:extLst>
          </p:cNvPr>
          <p:cNvPicPr>
            <a:picLocks noChangeAspect="1"/>
          </p:cNvPicPr>
          <p:nvPr/>
        </p:nvPicPr>
        <p:blipFill>
          <a:blip r:embed="rId6"/>
          <a:stretch>
            <a:fillRect/>
          </a:stretch>
        </p:blipFill>
        <p:spPr>
          <a:xfrm>
            <a:off x="6800544" y="1858371"/>
            <a:ext cx="2098862" cy="540667"/>
          </a:xfrm>
          <a:prstGeom prst="rect">
            <a:avLst/>
          </a:prstGeom>
        </p:spPr>
      </p:pic>
      <p:pic>
        <p:nvPicPr>
          <p:cNvPr id="39" name="Picture 38">
            <a:extLst>
              <a:ext uri="{FF2B5EF4-FFF2-40B4-BE49-F238E27FC236}">
                <a16:creationId xmlns:a16="http://schemas.microsoft.com/office/drawing/2014/main" id="{C1B01B7B-88C5-4E5A-C2A9-A5421F269D3A}"/>
              </a:ext>
            </a:extLst>
          </p:cNvPr>
          <p:cNvPicPr>
            <a:picLocks noChangeAspect="1"/>
          </p:cNvPicPr>
          <p:nvPr/>
        </p:nvPicPr>
        <p:blipFill>
          <a:blip r:embed="rId7"/>
          <a:stretch>
            <a:fillRect/>
          </a:stretch>
        </p:blipFill>
        <p:spPr>
          <a:xfrm>
            <a:off x="4670918" y="2997415"/>
            <a:ext cx="2098862" cy="1166034"/>
          </a:xfrm>
          <a:prstGeom prst="rect">
            <a:avLst/>
          </a:prstGeom>
        </p:spPr>
      </p:pic>
      <p:pic>
        <p:nvPicPr>
          <p:cNvPr id="41" name="Picture 40">
            <a:extLst>
              <a:ext uri="{FF2B5EF4-FFF2-40B4-BE49-F238E27FC236}">
                <a16:creationId xmlns:a16="http://schemas.microsoft.com/office/drawing/2014/main" id="{59DF6727-85DA-C5B7-9CA9-3D9AA8C68CD5}"/>
              </a:ext>
            </a:extLst>
          </p:cNvPr>
          <p:cNvPicPr>
            <a:picLocks noChangeAspect="1"/>
          </p:cNvPicPr>
          <p:nvPr/>
        </p:nvPicPr>
        <p:blipFill>
          <a:blip r:embed="rId8"/>
          <a:stretch>
            <a:fillRect/>
          </a:stretch>
        </p:blipFill>
        <p:spPr>
          <a:xfrm>
            <a:off x="6751913" y="1092819"/>
            <a:ext cx="2220687" cy="381125"/>
          </a:xfrm>
          <a:prstGeom prst="rect">
            <a:avLst/>
          </a:prstGeom>
        </p:spPr>
      </p:pic>
      <p:pic>
        <p:nvPicPr>
          <p:cNvPr id="44" name="Picture 43">
            <a:extLst>
              <a:ext uri="{FF2B5EF4-FFF2-40B4-BE49-F238E27FC236}">
                <a16:creationId xmlns:a16="http://schemas.microsoft.com/office/drawing/2014/main" id="{604ED415-B4D9-112F-3DFC-9DBBA35EF7BA}"/>
              </a:ext>
            </a:extLst>
          </p:cNvPr>
          <p:cNvPicPr>
            <a:picLocks noChangeAspect="1"/>
          </p:cNvPicPr>
          <p:nvPr/>
        </p:nvPicPr>
        <p:blipFill>
          <a:blip r:embed="rId9"/>
          <a:stretch>
            <a:fillRect/>
          </a:stretch>
        </p:blipFill>
        <p:spPr>
          <a:xfrm>
            <a:off x="5984250" y="5652085"/>
            <a:ext cx="2987110" cy="540667"/>
          </a:xfrm>
          <a:prstGeom prst="rect">
            <a:avLst/>
          </a:prstGeom>
        </p:spPr>
      </p:pic>
      <p:pic>
        <p:nvPicPr>
          <p:cNvPr id="46" name="Picture 45">
            <a:extLst>
              <a:ext uri="{FF2B5EF4-FFF2-40B4-BE49-F238E27FC236}">
                <a16:creationId xmlns:a16="http://schemas.microsoft.com/office/drawing/2014/main" id="{A63D160D-203B-4867-4225-6FE22B3EC55B}"/>
              </a:ext>
            </a:extLst>
          </p:cNvPr>
          <p:cNvPicPr>
            <a:picLocks noChangeAspect="1"/>
          </p:cNvPicPr>
          <p:nvPr/>
        </p:nvPicPr>
        <p:blipFill>
          <a:blip r:embed="rId10"/>
          <a:stretch>
            <a:fillRect/>
          </a:stretch>
        </p:blipFill>
        <p:spPr>
          <a:xfrm>
            <a:off x="4495182" y="2197340"/>
            <a:ext cx="1905000" cy="704850"/>
          </a:xfrm>
          <a:prstGeom prst="rect">
            <a:avLst/>
          </a:prstGeom>
        </p:spPr>
      </p:pic>
      <p:pic>
        <p:nvPicPr>
          <p:cNvPr id="52" name="Picture 51">
            <a:extLst>
              <a:ext uri="{FF2B5EF4-FFF2-40B4-BE49-F238E27FC236}">
                <a16:creationId xmlns:a16="http://schemas.microsoft.com/office/drawing/2014/main" id="{C1AC00FB-84B9-613E-BF1C-DDD5A5658AEC}"/>
              </a:ext>
            </a:extLst>
          </p:cNvPr>
          <p:cNvPicPr>
            <a:picLocks noChangeAspect="1"/>
          </p:cNvPicPr>
          <p:nvPr/>
        </p:nvPicPr>
        <p:blipFill>
          <a:blip r:embed="rId11"/>
          <a:stretch>
            <a:fillRect/>
          </a:stretch>
        </p:blipFill>
        <p:spPr>
          <a:xfrm>
            <a:off x="5661900" y="4117252"/>
            <a:ext cx="3063828" cy="685330"/>
          </a:xfrm>
          <a:prstGeom prst="rect">
            <a:avLst/>
          </a:prstGeom>
        </p:spPr>
      </p:pic>
      <p:pic>
        <p:nvPicPr>
          <p:cNvPr id="54" name="Picture 53">
            <a:extLst>
              <a:ext uri="{FF2B5EF4-FFF2-40B4-BE49-F238E27FC236}">
                <a16:creationId xmlns:a16="http://schemas.microsoft.com/office/drawing/2014/main" id="{BC4F7C7E-E8B9-B0BD-53C5-7E37FB538DB2}"/>
              </a:ext>
            </a:extLst>
          </p:cNvPr>
          <p:cNvPicPr>
            <a:picLocks noChangeAspect="1"/>
          </p:cNvPicPr>
          <p:nvPr/>
        </p:nvPicPr>
        <p:blipFill>
          <a:blip r:embed="rId12"/>
          <a:stretch>
            <a:fillRect/>
          </a:stretch>
        </p:blipFill>
        <p:spPr>
          <a:xfrm>
            <a:off x="7080195" y="2801604"/>
            <a:ext cx="1830914" cy="981494"/>
          </a:xfrm>
          <a:prstGeom prst="rect">
            <a:avLst/>
          </a:prstGeom>
        </p:spPr>
      </p:pic>
      <p:pic>
        <p:nvPicPr>
          <p:cNvPr id="55" name="Picture 54">
            <a:extLst>
              <a:ext uri="{FF2B5EF4-FFF2-40B4-BE49-F238E27FC236}">
                <a16:creationId xmlns:a16="http://schemas.microsoft.com/office/drawing/2014/main" id="{7E38AB1A-8CD4-08E7-A11E-DE9025DD2660}"/>
              </a:ext>
            </a:extLst>
          </p:cNvPr>
          <p:cNvPicPr>
            <a:picLocks noChangeAspect="1"/>
          </p:cNvPicPr>
          <p:nvPr/>
        </p:nvPicPr>
        <p:blipFill>
          <a:blip r:embed="rId13"/>
          <a:stretch>
            <a:fillRect/>
          </a:stretch>
        </p:blipFill>
        <p:spPr>
          <a:xfrm>
            <a:off x="5014991" y="4491290"/>
            <a:ext cx="2770381" cy="1544487"/>
          </a:xfrm>
          <a:prstGeom prst="rect">
            <a:avLst/>
          </a:prstGeom>
        </p:spPr>
      </p:pic>
      <p:pic>
        <p:nvPicPr>
          <p:cNvPr id="5" name="Picture 4">
            <a:extLst>
              <a:ext uri="{FF2B5EF4-FFF2-40B4-BE49-F238E27FC236}">
                <a16:creationId xmlns:a16="http://schemas.microsoft.com/office/drawing/2014/main" id="{4292241D-7564-AD72-C0A4-B0E132EBEE5E}"/>
              </a:ext>
            </a:extLst>
          </p:cNvPr>
          <p:cNvPicPr>
            <a:picLocks noChangeAspect="1"/>
          </p:cNvPicPr>
          <p:nvPr/>
        </p:nvPicPr>
        <p:blipFill>
          <a:blip r:embed="rId14"/>
          <a:stretch>
            <a:fillRect/>
          </a:stretch>
        </p:blipFill>
        <p:spPr>
          <a:xfrm>
            <a:off x="1067069" y="3429000"/>
            <a:ext cx="2292295" cy="2286198"/>
          </a:xfrm>
          <a:prstGeom prst="rect">
            <a:avLst/>
          </a:prstGeom>
        </p:spPr>
      </p:pic>
    </p:spTree>
    <p:extLst>
      <p:ext uri="{BB962C8B-B14F-4D97-AF65-F5344CB8AC3E}">
        <p14:creationId xmlns:p14="http://schemas.microsoft.com/office/powerpoint/2010/main" val="218016656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6544</TotalTime>
  <Words>748</Words>
  <Application>Microsoft Office PowerPoint</Application>
  <PresentationFormat>On-screen Show (4:3)</PresentationFormat>
  <Paragraphs>97</Paragraphs>
  <Slides>14</Slides>
  <Notes>7</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14</vt:i4>
      </vt:variant>
    </vt:vector>
  </HeadingPairs>
  <TitlesOfParts>
    <vt:vector size="20" baseType="lpstr">
      <vt:lpstr>Arial</vt:lpstr>
      <vt:lpstr>Calibri</vt:lpstr>
      <vt:lpstr>Calibri Light</vt:lpstr>
      <vt:lpstr>Office Theme</vt:lpstr>
      <vt:lpstr>Office Theme</vt:lpstr>
      <vt:lpstr>Bitmap Image</vt:lpstr>
      <vt:lpstr>PowerPoint Presentation</vt:lpstr>
      <vt:lpstr>PowerPoint Presentation</vt:lpstr>
      <vt:lpstr>ABOUT US</vt:lpstr>
      <vt:lpstr>Importance of EO Sterilization </vt:lpstr>
      <vt:lpstr>Other Business Units</vt:lpstr>
      <vt:lpstr>PowerPoint Presentation</vt:lpstr>
      <vt:lpstr>PowerPoint Presentation</vt:lpstr>
      <vt:lpstr>PowerPoint Presentation</vt:lpstr>
      <vt:lpstr>PowerPoint Presentation</vt:lpstr>
      <vt:lpstr>Strategic Location and Utilities Redundancy</vt:lpstr>
      <vt:lpstr>REGULATORY STATUS</vt:lpstr>
      <vt:lpstr>Our Values</vt:lpstr>
      <vt:lpstr>True North Elements </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Opening Meeting Bard Audit 2018</dc:title>
  <dc:creator>Yanira Torrellas</dc:creator>
  <cp:lastModifiedBy>Gonzalo Serrano</cp:lastModifiedBy>
  <cp:revision>113</cp:revision>
  <dcterms:created xsi:type="dcterms:W3CDTF">2018-04-02T14:37:36Z</dcterms:created>
  <dcterms:modified xsi:type="dcterms:W3CDTF">2023-06-05T20:34:59Z</dcterms:modified>
</cp:coreProperties>
</file>